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33"/>
  </p:notesMasterIdLst>
  <p:handoutMasterIdLst>
    <p:handoutMasterId r:id="rId34"/>
  </p:handoutMasterIdLst>
  <p:sldIdLst>
    <p:sldId id="487" r:id="rId3"/>
    <p:sldId id="473" r:id="rId4"/>
    <p:sldId id="301" r:id="rId5"/>
    <p:sldId id="458" r:id="rId6"/>
    <p:sldId id="460" r:id="rId7"/>
    <p:sldId id="480" r:id="rId8"/>
    <p:sldId id="476" r:id="rId9"/>
    <p:sldId id="482" r:id="rId10"/>
    <p:sldId id="483" r:id="rId11"/>
    <p:sldId id="484" r:id="rId12"/>
    <p:sldId id="485" r:id="rId13"/>
    <p:sldId id="477" r:id="rId14"/>
    <p:sldId id="481" r:id="rId15"/>
    <p:sldId id="478" r:id="rId16"/>
    <p:sldId id="470" r:id="rId17"/>
    <p:sldId id="472" r:id="rId18"/>
    <p:sldId id="459" r:id="rId19"/>
    <p:sldId id="479" r:id="rId20"/>
    <p:sldId id="440" r:id="rId21"/>
    <p:sldId id="462" r:id="rId22"/>
    <p:sldId id="463" r:id="rId23"/>
    <p:sldId id="464" r:id="rId24"/>
    <p:sldId id="474" r:id="rId25"/>
    <p:sldId id="461" r:id="rId26"/>
    <p:sldId id="441" r:id="rId27"/>
    <p:sldId id="452" r:id="rId28"/>
    <p:sldId id="456" r:id="rId29"/>
    <p:sldId id="443" r:id="rId30"/>
    <p:sldId id="444" r:id="rId31"/>
    <p:sldId id="455" r:id="rId32"/>
  </p:sldIdLst>
  <p:sldSz cx="9144000" cy="6858000" type="letter"/>
  <p:notesSz cx="6742113" cy="987266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2">
          <p15:clr>
            <a:srgbClr val="A4A3A4"/>
          </p15:clr>
        </p15:guide>
        <p15:guide id="2" pos="2232">
          <p15:clr>
            <a:srgbClr val="A4A3A4"/>
          </p15:clr>
        </p15:guide>
        <p15:guide id="3" orient="horz" pos="3110">
          <p15:clr>
            <a:srgbClr val="A4A3A4"/>
          </p15:clr>
        </p15:guide>
        <p15:guide id="4" pos="212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omaz Ottoni" initials="TO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BE46"/>
    <a:srgbClr val="9AAE04"/>
    <a:srgbClr val="B4DE86"/>
    <a:srgbClr val="1F497D"/>
    <a:srgbClr val="FF9999"/>
    <a:srgbClr val="FF99FF"/>
    <a:srgbClr val="FAB6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33" autoAdjust="0"/>
    <p:restoredTop sz="97861" autoAdjust="0"/>
  </p:normalViewPr>
  <p:slideViewPr>
    <p:cSldViewPr>
      <p:cViewPr varScale="1">
        <p:scale>
          <a:sx n="77" d="100"/>
          <a:sy n="77" d="100"/>
        </p:scale>
        <p:origin x="76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3240" y="-102"/>
      </p:cViewPr>
      <p:guideLst>
        <p:guide orient="horz" pos="2952"/>
        <p:guide pos="2232"/>
        <p:guide orient="horz" pos="311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8CDE76-C87B-4566-A7D6-605B9267956A}" type="doc">
      <dgm:prSet loTypeId="urn:microsoft.com/office/officeart/2011/layout/HexagonRadial" loCatId="officeonlin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E702C01-7DEC-44E9-8AF5-6FD76C742797}">
      <dgm:prSet phldrT="[Texto]" custT="1"/>
      <dgm:spPr/>
      <dgm:t>
        <a:bodyPr/>
        <a:lstStyle/>
        <a:p>
          <a:r>
            <a:rPr lang="es-ES" sz="1600" dirty="0" smtClean="0"/>
            <a:t>Misión</a:t>
          </a:r>
        </a:p>
        <a:p>
          <a:r>
            <a:rPr lang="es-ES" sz="1600" dirty="0" smtClean="0"/>
            <a:t>Visión </a:t>
          </a:r>
        </a:p>
        <a:p>
          <a:r>
            <a:rPr lang="es-ES" sz="1600" dirty="0" smtClean="0"/>
            <a:t>Valores</a:t>
          </a:r>
          <a:endParaRPr lang="en-US" sz="1600" dirty="0"/>
        </a:p>
      </dgm:t>
    </dgm:pt>
    <dgm:pt modelId="{31ED2E2A-B7FB-446D-8E4C-9FD0163D9E04}" type="parTrans" cxnId="{11D51DDB-9DBC-49D7-9F83-B7D972C65759}">
      <dgm:prSet/>
      <dgm:spPr/>
      <dgm:t>
        <a:bodyPr/>
        <a:lstStyle/>
        <a:p>
          <a:endParaRPr lang="en-US"/>
        </a:p>
      </dgm:t>
    </dgm:pt>
    <dgm:pt modelId="{A9603A75-85EB-4B58-A59C-1F54E41C4FDE}" type="sibTrans" cxnId="{11D51DDB-9DBC-49D7-9F83-B7D972C65759}">
      <dgm:prSet/>
      <dgm:spPr/>
      <dgm:t>
        <a:bodyPr/>
        <a:lstStyle/>
        <a:p>
          <a:endParaRPr lang="en-US"/>
        </a:p>
      </dgm:t>
    </dgm:pt>
    <dgm:pt modelId="{5B8B0452-FE3C-44A7-A524-EC067BF0B59F}">
      <dgm:prSet phldrT="[Texto]" custT="1"/>
      <dgm:spPr/>
      <dgm:t>
        <a:bodyPr/>
        <a:lstStyle/>
        <a:p>
          <a:r>
            <a:rPr lang="es-ES" sz="1200" dirty="0" smtClean="0"/>
            <a:t>Transparencia</a:t>
          </a:r>
          <a:endParaRPr lang="en-US" sz="1200" dirty="0"/>
        </a:p>
      </dgm:t>
    </dgm:pt>
    <dgm:pt modelId="{288B078E-C9E9-4798-BF5D-71F400708C2D}" type="parTrans" cxnId="{CA3F0579-C451-4C9C-A429-5E827D8DFBB2}">
      <dgm:prSet/>
      <dgm:spPr/>
      <dgm:t>
        <a:bodyPr/>
        <a:lstStyle/>
        <a:p>
          <a:endParaRPr lang="en-US"/>
        </a:p>
      </dgm:t>
    </dgm:pt>
    <dgm:pt modelId="{65ABA611-CDCC-4C52-8789-879643522A57}" type="sibTrans" cxnId="{CA3F0579-C451-4C9C-A429-5E827D8DFBB2}">
      <dgm:prSet/>
      <dgm:spPr/>
      <dgm:t>
        <a:bodyPr/>
        <a:lstStyle/>
        <a:p>
          <a:endParaRPr lang="en-US"/>
        </a:p>
      </dgm:t>
    </dgm:pt>
    <dgm:pt modelId="{64F60F54-D497-449E-B5EC-DA0FADBEBB4F}">
      <dgm:prSet phldrT="[Texto]" custT="1"/>
      <dgm:spPr/>
      <dgm:t>
        <a:bodyPr/>
        <a:lstStyle/>
        <a:p>
          <a:r>
            <a:rPr lang="es-ES" sz="1400" dirty="0" smtClean="0"/>
            <a:t>Rendición de cuentas</a:t>
          </a:r>
          <a:endParaRPr lang="en-US" sz="1400" dirty="0"/>
        </a:p>
      </dgm:t>
    </dgm:pt>
    <dgm:pt modelId="{9D69548B-796D-42A0-824E-FC285CC46C90}" type="parTrans" cxnId="{8AB3E879-5A4B-4827-A497-8DA235A3AB9D}">
      <dgm:prSet/>
      <dgm:spPr/>
      <dgm:t>
        <a:bodyPr/>
        <a:lstStyle/>
        <a:p>
          <a:endParaRPr lang="en-US"/>
        </a:p>
      </dgm:t>
    </dgm:pt>
    <dgm:pt modelId="{258B51AE-3443-4BB5-AAEC-CA160530D0BA}" type="sibTrans" cxnId="{8AB3E879-5A4B-4827-A497-8DA235A3AB9D}">
      <dgm:prSet/>
      <dgm:spPr/>
      <dgm:t>
        <a:bodyPr/>
        <a:lstStyle/>
        <a:p>
          <a:endParaRPr lang="en-US"/>
        </a:p>
      </dgm:t>
    </dgm:pt>
    <dgm:pt modelId="{5D9FBA97-A67A-479B-B07D-4FDBBA81FA2A}">
      <dgm:prSet phldrT="[Texto]" custT="1"/>
      <dgm:spPr/>
      <dgm:t>
        <a:bodyPr/>
        <a:lstStyle/>
        <a:p>
          <a:r>
            <a:rPr lang="es-ES" sz="1200" dirty="0" smtClean="0"/>
            <a:t>Participación</a:t>
          </a:r>
          <a:r>
            <a:rPr lang="es-ES" sz="1300" dirty="0" smtClean="0"/>
            <a:t> ciudadana</a:t>
          </a:r>
          <a:endParaRPr lang="en-US" sz="1300" dirty="0"/>
        </a:p>
      </dgm:t>
    </dgm:pt>
    <dgm:pt modelId="{293CDF05-1142-4418-BC4D-FD196A1C0660}" type="parTrans" cxnId="{BDC9703B-52E3-43FF-83C7-00DCACC34767}">
      <dgm:prSet/>
      <dgm:spPr/>
      <dgm:t>
        <a:bodyPr/>
        <a:lstStyle/>
        <a:p>
          <a:endParaRPr lang="en-US"/>
        </a:p>
      </dgm:t>
    </dgm:pt>
    <dgm:pt modelId="{529C4A3A-2FC8-4BE6-B586-F33C74F1C8CE}" type="sibTrans" cxnId="{BDC9703B-52E3-43FF-83C7-00DCACC34767}">
      <dgm:prSet/>
      <dgm:spPr/>
      <dgm:t>
        <a:bodyPr/>
        <a:lstStyle/>
        <a:p>
          <a:endParaRPr lang="en-US"/>
        </a:p>
      </dgm:t>
    </dgm:pt>
    <dgm:pt modelId="{7A3AAE63-B11C-4CFA-8647-D3BA9759A140}">
      <dgm:prSet phldrT="[Texto]" custT="1"/>
      <dgm:spPr/>
      <dgm:t>
        <a:bodyPr/>
        <a:lstStyle/>
        <a:p>
          <a:r>
            <a:rPr lang="es-ES" sz="1400" dirty="0" smtClean="0"/>
            <a:t>Eficiencia</a:t>
          </a:r>
          <a:endParaRPr lang="en-US" sz="1400" dirty="0"/>
        </a:p>
      </dgm:t>
    </dgm:pt>
    <dgm:pt modelId="{3CC26751-4718-4713-8255-45CE2246E84E}" type="parTrans" cxnId="{C508B184-B589-4ABF-B623-DBCD3570DD3F}">
      <dgm:prSet/>
      <dgm:spPr/>
      <dgm:t>
        <a:bodyPr/>
        <a:lstStyle/>
        <a:p>
          <a:endParaRPr lang="en-US"/>
        </a:p>
      </dgm:t>
    </dgm:pt>
    <dgm:pt modelId="{24DF12C3-E24A-41E8-9936-807559FD7F34}" type="sibTrans" cxnId="{C508B184-B589-4ABF-B623-DBCD3570DD3F}">
      <dgm:prSet/>
      <dgm:spPr/>
      <dgm:t>
        <a:bodyPr/>
        <a:lstStyle/>
        <a:p>
          <a:endParaRPr lang="en-US"/>
        </a:p>
      </dgm:t>
    </dgm:pt>
    <dgm:pt modelId="{307E346E-CB76-4581-93AA-B29E96BE965A}">
      <dgm:prSet phldrT="[Texto]" custT="1"/>
      <dgm:spPr/>
      <dgm:t>
        <a:bodyPr/>
        <a:lstStyle/>
        <a:p>
          <a:r>
            <a:rPr lang="es-ES" sz="1200" dirty="0" smtClean="0"/>
            <a:t>Sostenibilidad</a:t>
          </a:r>
          <a:endParaRPr lang="en-US" sz="1200" dirty="0"/>
        </a:p>
      </dgm:t>
    </dgm:pt>
    <dgm:pt modelId="{FB8D17A6-335E-4AA6-B49D-4B136EDAF20A}" type="parTrans" cxnId="{543C2763-E78E-4F14-9110-A916808C34F5}">
      <dgm:prSet/>
      <dgm:spPr/>
      <dgm:t>
        <a:bodyPr/>
        <a:lstStyle/>
        <a:p>
          <a:endParaRPr lang="en-US"/>
        </a:p>
      </dgm:t>
    </dgm:pt>
    <dgm:pt modelId="{68666B4D-B7AD-48DF-8316-8BD1BCB91D80}" type="sibTrans" cxnId="{543C2763-E78E-4F14-9110-A916808C34F5}">
      <dgm:prSet/>
      <dgm:spPr/>
      <dgm:t>
        <a:bodyPr/>
        <a:lstStyle/>
        <a:p>
          <a:endParaRPr lang="en-US"/>
        </a:p>
      </dgm:t>
    </dgm:pt>
    <dgm:pt modelId="{8DC4D677-73FB-497C-B04C-A62D668DB91F}">
      <dgm:prSet phldrT="[Texto]" custT="1"/>
      <dgm:spPr/>
      <dgm:t>
        <a:bodyPr/>
        <a:lstStyle/>
        <a:p>
          <a:r>
            <a:rPr lang="es-ES" sz="1400" dirty="0" smtClean="0"/>
            <a:t>Sensibilidad social y ambiental</a:t>
          </a:r>
          <a:endParaRPr lang="en-US" sz="1400" dirty="0"/>
        </a:p>
      </dgm:t>
    </dgm:pt>
    <dgm:pt modelId="{75DF1621-A743-4D26-AF37-AA1BB62B6EEA}" type="parTrans" cxnId="{252E113C-655D-4B2C-BFC9-8D792B93F615}">
      <dgm:prSet/>
      <dgm:spPr/>
      <dgm:t>
        <a:bodyPr/>
        <a:lstStyle/>
        <a:p>
          <a:endParaRPr lang="en-US"/>
        </a:p>
      </dgm:t>
    </dgm:pt>
    <dgm:pt modelId="{97F4C522-7DAF-44F0-8736-9717125D2E01}" type="sibTrans" cxnId="{252E113C-655D-4B2C-BFC9-8D792B93F615}">
      <dgm:prSet/>
      <dgm:spPr/>
      <dgm:t>
        <a:bodyPr/>
        <a:lstStyle/>
        <a:p>
          <a:endParaRPr lang="en-US"/>
        </a:p>
      </dgm:t>
    </dgm:pt>
    <dgm:pt modelId="{543E6195-FB15-41C0-AA88-475D1105CC11}" type="pres">
      <dgm:prSet presAssocID="{338CDE76-C87B-4566-A7D6-605B9267956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AF28D0DB-5A00-4DFD-B58E-CD00A0A83A56}" type="pres">
      <dgm:prSet presAssocID="{6E702C01-7DEC-44E9-8AF5-6FD76C742797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417F6DE4-98A4-420D-842E-B5031AF6B60E}" type="pres">
      <dgm:prSet presAssocID="{5B8B0452-FE3C-44A7-A524-EC067BF0B59F}" presName="Accent1" presStyleCnt="0"/>
      <dgm:spPr/>
    </dgm:pt>
    <dgm:pt modelId="{E61CE940-C918-4118-B745-39450FB721C1}" type="pres">
      <dgm:prSet presAssocID="{5B8B0452-FE3C-44A7-A524-EC067BF0B59F}" presName="Accent" presStyleLbl="bgShp" presStyleIdx="0" presStyleCnt="6"/>
      <dgm:spPr/>
    </dgm:pt>
    <dgm:pt modelId="{27EF7303-B6A9-4F78-9DB3-FF7173C89BA2}" type="pres">
      <dgm:prSet presAssocID="{5B8B0452-FE3C-44A7-A524-EC067BF0B59F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5CB2FE-EB8B-4F03-A923-9472450AA23D}" type="pres">
      <dgm:prSet presAssocID="{64F60F54-D497-449E-B5EC-DA0FADBEBB4F}" presName="Accent2" presStyleCnt="0"/>
      <dgm:spPr/>
    </dgm:pt>
    <dgm:pt modelId="{4FAEE19E-AD75-441A-9E80-FA30ADD8D3F3}" type="pres">
      <dgm:prSet presAssocID="{64F60F54-D497-449E-B5EC-DA0FADBEBB4F}" presName="Accent" presStyleLbl="bgShp" presStyleIdx="1" presStyleCnt="6"/>
      <dgm:spPr/>
    </dgm:pt>
    <dgm:pt modelId="{C021988D-3458-46EF-9213-34AF8A00074D}" type="pres">
      <dgm:prSet presAssocID="{64F60F54-D497-449E-B5EC-DA0FADBEBB4F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1AC6CB-115B-4E26-BC82-411EE55F1C05}" type="pres">
      <dgm:prSet presAssocID="{5D9FBA97-A67A-479B-B07D-4FDBBA81FA2A}" presName="Accent3" presStyleCnt="0"/>
      <dgm:spPr/>
    </dgm:pt>
    <dgm:pt modelId="{969985FC-7D51-48D5-A36C-1AF7F7FFAB67}" type="pres">
      <dgm:prSet presAssocID="{5D9FBA97-A67A-479B-B07D-4FDBBA81FA2A}" presName="Accent" presStyleLbl="bgShp" presStyleIdx="2" presStyleCnt="6"/>
      <dgm:spPr/>
    </dgm:pt>
    <dgm:pt modelId="{FEFAD0B1-E53A-4D44-83F1-96FDB60E6C13}" type="pres">
      <dgm:prSet presAssocID="{5D9FBA97-A67A-479B-B07D-4FDBBA81FA2A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8FB445-B21C-4F51-B3D9-4EE78F6CC3B2}" type="pres">
      <dgm:prSet presAssocID="{7A3AAE63-B11C-4CFA-8647-D3BA9759A140}" presName="Accent4" presStyleCnt="0"/>
      <dgm:spPr/>
    </dgm:pt>
    <dgm:pt modelId="{768FF13C-9661-4450-AF3E-A7FC5B0EBB65}" type="pres">
      <dgm:prSet presAssocID="{7A3AAE63-B11C-4CFA-8647-D3BA9759A140}" presName="Accent" presStyleLbl="bgShp" presStyleIdx="3" presStyleCnt="6"/>
      <dgm:spPr/>
    </dgm:pt>
    <dgm:pt modelId="{3CD5BCF0-9B0F-46A2-AC3D-B347E5325B93}" type="pres">
      <dgm:prSet presAssocID="{7A3AAE63-B11C-4CFA-8647-D3BA9759A140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5650212-A2AE-42B3-B1EB-B6A8EA41AD51}" type="pres">
      <dgm:prSet presAssocID="{307E346E-CB76-4581-93AA-B29E96BE965A}" presName="Accent5" presStyleCnt="0"/>
      <dgm:spPr/>
    </dgm:pt>
    <dgm:pt modelId="{C894F890-3BF3-4E57-9A9A-3511EB445F70}" type="pres">
      <dgm:prSet presAssocID="{307E346E-CB76-4581-93AA-B29E96BE965A}" presName="Accent" presStyleLbl="bgShp" presStyleIdx="4" presStyleCnt="6"/>
      <dgm:spPr/>
    </dgm:pt>
    <dgm:pt modelId="{591BD9DE-4458-42D9-9319-39C97300C5BE}" type="pres">
      <dgm:prSet presAssocID="{307E346E-CB76-4581-93AA-B29E96BE965A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21242D-38E7-40CE-BEB1-930247C47C69}" type="pres">
      <dgm:prSet presAssocID="{8DC4D677-73FB-497C-B04C-A62D668DB91F}" presName="Accent6" presStyleCnt="0"/>
      <dgm:spPr/>
    </dgm:pt>
    <dgm:pt modelId="{7C4704A1-A002-4AC6-9661-E7C83E1DAA12}" type="pres">
      <dgm:prSet presAssocID="{8DC4D677-73FB-497C-B04C-A62D668DB91F}" presName="Accent" presStyleLbl="bgShp" presStyleIdx="5" presStyleCnt="6"/>
      <dgm:spPr/>
    </dgm:pt>
    <dgm:pt modelId="{CB900653-963A-4E38-8D26-564A4FA706EA}" type="pres">
      <dgm:prSet presAssocID="{8DC4D677-73FB-497C-B04C-A62D668DB91F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2E113C-655D-4B2C-BFC9-8D792B93F615}" srcId="{6E702C01-7DEC-44E9-8AF5-6FD76C742797}" destId="{8DC4D677-73FB-497C-B04C-A62D668DB91F}" srcOrd="5" destOrd="0" parTransId="{75DF1621-A743-4D26-AF37-AA1BB62B6EEA}" sibTransId="{97F4C522-7DAF-44F0-8736-9717125D2E01}"/>
    <dgm:cxn modelId="{8AB3E879-5A4B-4827-A497-8DA235A3AB9D}" srcId="{6E702C01-7DEC-44E9-8AF5-6FD76C742797}" destId="{64F60F54-D497-449E-B5EC-DA0FADBEBB4F}" srcOrd="1" destOrd="0" parTransId="{9D69548B-796D-42A0-824E-FC285CC46C90}" sibTransId="{258B51AE-3443-4BB5-AAEC-CA160530D0BA}"/>
    <dgm:cxn modelId="{789DE065-3746-43CD-BC13-0AF285606CA0}" type="presOf" srcId="{64F60F54-D497-449E-B5EC-DA0FADBEBB4F}" destId="{C021988D-3458-46EF-9213-34AF8A00074D}" srcOrd="0" destOrd="0" presId="urn:microsoft.com/office/officeart/2011/layout/HexagonRadial"/>
    <dgm:cxn modelId="{2D5E2CD4-F30A-40E2-9EB4-88FA35B890EB}" type="presOf" srcId="{338CDE76-C87B-4566-A7D6-605B9267956A}" destId="{543E6195-FB15-41C0-AA88-475D1105CC11}" srcOrd="0" destOrd="0" presId="urn:microsoft.com/office/officeart/2011/layout/HexagonRadial"/>
    <dgm:cxn modelId="{11D51DDB-9DBC-49D7-9F83-B7D972C65759}" srcId="{338CDE76-C87B-4566-A7D6-605B9267956A}" destId="{6E702C01-7DEC-44E9-8AF5-6FD76C742797}" srcOrd="0" destOrd="0" parTransId="{31ED2E2A-B7FB-446D-8E4C-9FD0163D9E04}" sibTransId="{A9603A75-85EB-4B58-A59C-1F54E41C4FDE}"/>
    <dgm:cxn modelId="{543C2763-E78E-4F14-9110-A916808C34F5}" srcId="{6E702C01-7DEC-44E9-8AF5-6FD76C742797}" destId="{307E346E-CB76-4581-93AA-B29E96BE965A}" srcOrd="4" destOrd="0" parTransId="{FB8D17A6-335E-4AA6-B49D-4B136EDAF20A}" sibTransId="{68666B4D-B7AD-48DF-8316-8BD1BCB91D80}"/>
    <dgm:cxn modelId="{A6479572-6FC9-47D4-A3E5-B610AA0F6EE1}" type="presOf" srcId="{8DC4D677-73FB-497C-B04C-A62D668DB91F}" destId="{CB900653-963A-4E38-8D26-564A4FA706EA}" srcOrd="0" destOrd="0" presId="urn:microsoft.com/office/officeart/2011/layout/HexagonRadial"/>
    <dgm:cxn modelId="{D99F4CC7-CB2B-490C-B15A-1FE5EEF5591D}" type="presOf" srcId="{7A3AAE63-B11C-4CFA-8647-D3BA9759A140}" destId="{3CD5BCF0-9B0F-46A2-AC3D-B347E5325B93}" srcOrd="0" destOrd="0" presId="urn:microsoft.com/office/officeart/2011/layout/HexagonRadial"/>
    <dgm:cxn modelId="{E4913023-BCF3-4F01-85B7-A5916E61BEDC}" type="presOf" srcId="{307E346E-CB76-4581-93AA-B29E96BE965A}" destId="{591BD9DE-4458-42D9-9319-39C97300C5BE}" srcOrd="0" destOrd="0" presId="urn:microsoft.com/office/officeart/2011/layout/HexagonRadial"/>
    <dgm:cxn modelId="{FF6AED61-FBEE-41C8-9E13-29EBECE3FBF5}" type="presOf" srcId="{5D9FBA97-A67A-479B-B07D-4FDBBA81FA2A}" destId="{FEFAD0B1-E53A-4D44-83F1-96FDB60E6C13}" srcOrd="0" destOrd="0" presId="urn:microsoft.com/office/officeart/2011/layout/HexagonRadial"/>
    <dgm:cxn modelId="{5D042590-E1A0-4F58-8655-E9A8AD0AE48C}" type="presOf" srcId="{5B8B0452-FE3C-44A7-A524-EC067BF0B59F}" destId="{27EF7303-B6A9-4F78-9DB3-FF7173C89BA2}" srcOrd="0" destOrd="0" presId="urn:microsoft.com/office/officeart/2011/layout/HexagonRadial"/>
    <dgm:cxn modelId="{BDC9703B-52E3-43FF-83C7-00DCACC34767}" srcId="{6E702C01-7DEC-44E9-8AF5-6FD76C742797}" destId="{5D9FBA97-A67A-479B-B07D-4FDBBA81FA2A}" srcOrd="2" destOrd="0" parTransId="{293CDF05-1142-4418-BC4D-FD196A1C0660}" sibTransId="{529C4A3A-2FC8-4BE6-B586-F33C74F1C8CE}"/>
    <dgm:cxn modelId="{67ABD6FE-8C25-462A-BB27-BE0609F7C202}" type="presOf" srcId="{6E702C01-7DEC-44E9-8AF5-6FD76C742797}" destId="{AF28D0DB-5A00-4DFD-B58E-CD00A0A83A56}" srcOrd="0" destOrd="0" presId="urn:microsoft.com/office/officeart/2011/layout/HexagonRadial"/>
    <dgm:cxn modelId="{CA3F0579-C451-4C9C-A429-5E827D8DFBB2}" srcId="{6E702C01-7DEC-44E9-8AF5-6FD76C742797}" destId="{5B8B0452-FE3C-44A7-A524-EC067BF0B59F}" srcOrd="0" destOrd="0" parTransId="{288B078E-C9E9-4798-BF5D-71F400708C2D}" sibTransId="{65ABA611-CDCC-4C52-8789-879643522A57}"/>
    <dgm:cxn modelId="{C508B184-B589-4ABF-B623-DBCD3570DD3F}" srcId="{6E702C01-7DEC-44E9-8AF5-6FD76C742797}" destId="{7A3AAE63-B11C-4CFA-8647-D3BA9759A140}" srcOrd="3" destOrd="0" parTransId="{3CC26751-4718-4713-8255-45CE2246E84E}" sibTransId="{24DF12C3-E24A-41E8-9936-807559FD7F34}"/>
    <dgm:cxn modelId="{2C0B7C97-CF41-472F-AC2A-A9CCC24283DF}" type="presParOf" srcId="{543E6195-FB15-41C0-AA88-475D1105CC11}" destId="{AF28D0DB-5A00-4DFD-B58E-CD00A0A83A56}" srcOrd="0" destOrd="0" presId="urn:microsoft.com/office/officeart/2011/layout/HexagonRadial"/>
    <dgm:cxn modelId="{35DD8238-AB65-43AC-8D55-F51451A3C024}" type="presParOf" srcId="{543E6195-FB15-41C0-AA88-475D1105CC11}" destId="{417F6DE4-98A4-420D-842E-B5031AF6B60E}" srcOrd="1" destOrd="0" presId="urn:microsoft.com/office/officeart/2011/layout/HexagonRadial"/>
    <dgm:cxn modelId="{51C9776F-5EDF-474D-A48C-01C3D02BAFBF}" type="presParOf" srcId="{417F6DE4-98A4-420D-842E-B5031AF6B60E}" destId="{E61CE940-C918-4118-B745-39450FB721C1}" srcOrd="0" destOrd="0" presId="urn:microsoft.com/office/officeart/2011/layout/HexagonRadial"/>
    <dgm:cxn modelId="{FECFABC7-97D4-465C-8965-0F2CCCB63AF7}" type="presParOf" srcId="{543E6195-FB15-41C0-AA88-475D1105CC11}" destId="{27EF7303-B6A9-4F78-9DB3-FF7173C89BA2}" srcOrd="2" destOrd="0" presId="urn:microsoft.com/office/officeart/2011/layout/HexagonRadial"/>
    <dgm:cxn modelId="{92D68A81-4296-478A-98C5-15C1BF10088C}" type="presParOf" srcId="{543E6195-FB15-41C0-AA88-475D1105CC11}" destId="{645CB2FE-EB8B-4F03-A923-9472450AA23D}" srcOrd="3" destOrd="0" presId="urn:microsoft.com/office/officeart/2011/layout/HexagonRadial"/>
    <dgm:cxn modelId="{3E5D5D2B-1ADE-4337-8E8F-E593504D0E0D}" type="presParOf" srcId="{645CB2FE-EB8B-4F03-A923-9472450AA23D}" destId="{4FAEE19E-AD75-441A-9E80-FA30ADD8D3F3}" srcOrd="0" destOrd="0" presId="urn:microsoft.com/office/officeart/2011/layout/HexagonRadial"/>
    <dgm:cxn modelId="{21049EA4-ADE8-40AF-B92E-7E16C2AC35E2}" type="presParOf" srcId="{543E6195-FB15-41C0-AA88-475D1105CC11}" destId="{C021988D-3458-46EF-9213-34AF8A00074D}" srcOrd="4" destOrd="0" presId="urn:microsoft.com/office/officeart/2011/layout/HexagonRadial"/>
    <dgm:cxn modelId="{3FCE8483-DA8B-444C-9AA5-94471C3476F5}" type="presParOf" srcId="{543E6195-FB15-41C0-AA88-475D1105CC11}" destId="{CC1AC6CB-115B-4E26-BC82-411EE55F1C05}" srcOrd="5" destOrd="0" presId="urn:microsoft.com/office/officeart/2011/layout/HexagonRadial"/>
    <dgm:cxn modelId="{6C1EAFE9-C5F9-426A-B7A8-D28C885C3319}" type="presParOf" srcId="{CC1AC6CB-115B-4E26-BC82-411EE55F1C05}" destId="{969985FC-7D51-48D5-A36C-1AF7F7FFAB67}" srcOrd="0" destOrd="0" presId="urn:microsoft.com/office/officeart/2011/layout/HexagonRadial"/>
    <dgm:cxn modelId="{461B98EB-94FF-4CFA-B94B-C5C99BF864DB}" type="presParOf" srcId="{543E6195-FB15-41C0-AA88-475D1105CC11}" destId="{FEFAD0B1-E53A-4D44-83F1-96FDB60E6C13}" srcOrd="6" destOrd="0" presId="urn:microsoft.com/office/officeart/2011/layout/HexagonRadial"/>
    <dgm:cxn modelId="{09853DCE-8EF8-4A7F-BE48-7DFF0AF99459}" type="presParOf" srcId="{543E6195-FB15-41C0-AA88-475D1105CC11}" destId="{318FB445-B21C-4F51-B3D9-4EE78F6CC3B2}" srcOrd="7" destOrd="0" presId="urn:microsoft.com/office/officeart/2011/layout/HexagonRadial"/>
    <dgm:cxn modelId="{4D730C27-F0B4-432B-8B92-CEADB06D4EB3}" type="presParOf" srcId="{318FB445-B21C-4F51-B3D9-4EE78F6CC3B2}" destId="{768FF13C-9661-4450-AF3E-A7FC5B0EBB65}" srcOrd="0" destOrd="0" presId="urn:microsoft.com/office/officeart/2011/layout/HexagonRadial"/>
    <dgm:cxn modelId="{89AAE78D-E0E4-4E4C-8FBF-CFF8BABF5D1D}" type="presParOf" srcId="{543E6195-FB15-41C0-AA88-475D1105CC11}" destId="{3CD5BCF0-9B0F-46A2-AC3D-B347E5325B93}" srcOrd="8" destOrd="0" presId="urn:microsoft.com/office/officeart/2011/layout/HexagonRadial"/>
    <dgm:cxn modelId="{7E14D594-7DDB-4959-9715-A45992949ACF}" type="presParOf" srcId="{543E6195-FB15-41C0-AA88-475D1105CC11}" destId="{C5650212-A2AE-42B3-B1EB-B6A8EA41AD51}" srcOrd="9" destOrd="0" presId="urn:microsoft.com/office/officeart/2011/layout/HexagonRadial"/>
    <dgm:cxn modelId="{9F3FB07E-5FC9-4CAA-BC5A-ACD6309BA963}" type="presParOf" srcId="{C5650212-A2AE-42B3-B1EB-B6A8EA41AD51}" destId="{C894F890-3BF3-4E57-9A9A-3511EB445F70}" srcOrd="0" destOrd="0" presId="urn:microsoft.com/office/officeart/2011/layout/HexagonRadial"/>
    <dgm:cxn modelId="{DDA5B0E8-CEE3-4BDC-9830-AB0BC01067D2}" type="presParOf" srcId="{543E6195-FB15-41C0-AA88-475D1105CC11}" destId="{591BD9DE-4458-42D9-9319-39C97300C5BE}" srcOrd="10" destOrd="0" presId="urn:microsoft.com/office/officeart/2011/layout/HexagonRadial"/>
    <dgm:cxn modelId="{5BF6C534-5DF6-476A-8A62-FBEC313853E7}" type="presParOf" srcId="{543E6195-FB15-41C0-AA88-475D1105CC11}" destId="{F621242D-38E7-40CE-BEB1-930247C47C69}" srcOrd="11" destOrd="0" presId="urn:microsoft.com/office/officeart/2011/layout/HexagonRadial"/>
    <dgm:cxn modelId="{65BB2E6F-16C2-49A2-A4C6-854DB4E701B9}" type="presParOf" srcId="{F621242D-38E7-40CE-BEB1-930247C47C69}" destId="{7C4704A1-A002-4AC6-9661-E7C83E1DAA12}" srcOrd="0" destOrd="0" presId="urn:microsoft.com/office/officeart/2011/layout/HexagonRadial"/>
    <dgm:cxn modelId="{79CE5016-A4D1-42B3-AFD7-5BDFF331217A}" type="presParOf" srcId="{543E6195-FB15-41C0-AA88-475D1105CC11}" destId="{CB900653-963A-4E38-8D26-564A4FA706EA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ágonos radiales"/>
  <dgm:desc val="Se usa para mostrar un proceso secuencial  relacionado con un tema o una idea centrales. Limitado a seis formas de Nivel 2. Funciona mejor con poco texto No aparece el texto sin utilizar, pero queda disponible si cambia entre diseño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20979" cy="4932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19628" y="2"/>
            <a:ext cx="2920979" cy="4932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A28BCE-ED0F-4ACF-B503-6F53ECCAC422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3" y="9377700"/>
            <a:ext cx="2920979" cy="4932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jhbjhvbk</a:t>
            </a: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19628" y="9377700"/>
            <a:ext cx="2920979" cy="4932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F59BC-A977-43A1-845A-31E81F41C8C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8551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20979" cy="4932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19628" y="2"/>
            <a:ext cx="2920979" cy="4932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180CD-D5EE-4E6B-864B-C176DD246455}" type="datetimeFigureOut">
              <a:rPr lang="es-ES" smtClean="0"/>
              <a:pPr/>
              <a:t>08/03/2017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3607" y="4688853"/>
            <a:ext cx="5394899" cy="444303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3" y="9377700"/>
            <a:ext cx="2920979" cy="4932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 smtClean="0"/>
              <a:t>jhbjhvbk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19628" y="9377700"/>
            <a:ext cx="2920979" cy="4932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FEFD3-704B-423A-A08F-DD9D697A1F8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903785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FEFD3-704B-423A-A08F-DD9D697A1F89}" type="slidenum">
              <a:rPr lang="es-ES" smtClean="0"/>
              <a:pPr/>
              <a:t>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 smtClean="0"/>
              <a:t>jhbjhvbk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42955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FEFD3-704B-423A-A08F-DD9D697A1F89}" type="slidenum">
              <a:rPr lang="es-ES" smtClean="0"/>
              <a:pPr/>
              <a:t>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jhbjhvbk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4295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FEFD3-704B-423A-A08F-DD9D697A1F89}" type="slidenum">
              <a:rPr lang="es-ES" smtClean="0"/>
              <a:pPr/>
              <a:t>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jhbjhvbk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42955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FEFD3-704B-423A-A08F-DD9D697A1F89}" type="slidenum">
              <a:rPr lang="es-ES" smtClean="0"/>
              <a:pPr/>
              <a:t>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jhbjhvbk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42955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FEFD3-704B-423A-A08F-DD9D697A1F89}" type="slidenum">
              <a:rPr lang="es-ES" smtClean="0"/>
              <a:pPr/>
              <a:t>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jhbjhvbk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42955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FEFD3-704B-423A-A08F-DD9D697A1F89}" type="slidenum">
              <a:rPr lang="es-ES" smtClean="0"/>
              <a:pPr/>
              <a:t>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jhbjhvbk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42955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FEFD3-704B-423A-A08F-DD9D697A1F89}" type="slidenum">
              <a:rPr lang="es-ES" smtClean="0"/>
              <a:pPr/>
              <a:t>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jhbjhvbk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42955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FEFD3-704B-423A-A08F-DD9D697A1F89}" type="slidenum">
              <a:rPr lang="es-ES" smtClean="0"/>
              <a:pPr/>
              <a:t>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jhbjhvbk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42955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FEFD3-704B-423A-A08F-DD9D697A1F89}" type="slidenum">
              <a:rPr lang="es-ES" smtClean="0"/>
              <a:pPr/>
              <a:t>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jhbjhvbk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42955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FEFD3-704B-423A-A08F-DD9D697A1F89}" type="slidenum">
              <a:rPr lang="es-ES" smtClean="0"/>
              <a:pPr/>
              <a:t>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jhbjhvbk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42955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FEFD3-704B-423A-A08F-DD9D697A1F89}" type="slidenum">
              <a:rPr lang="es-ES" smtClean="0"/>
              <a:pPr/>
              <a:t>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jhbjhvbk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4295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FEFD3-704B-423A-A08F-DD9D697A1F89}" type="slidenum">
              <a:rPr lang="es-ES" smtClean="0"/>
              <a:pPr/>
              <a:t>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jhbjhvbk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42955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FEFD3-704B-423A-A08F-DD9D697A1F89}" type="slidenum">
              <a:rPr lang="es-ES" smtClean="0"/>
              <a:pPr/>
              <a:t>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jhbjhvbk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42955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FEFD3-704B-423A-A08F-DD9D697A1F89}" type="slidenum">
              <a:rPr lang="es-ES" smtClean="0"/>
              <a:pPr/>
              <a:t>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jhbjhvbk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42955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FEFD3-704B-423A-A08F-DD9D697A1F89}" type="slidenum">
              <a:rPr lang="es-ES" smtClean="0"/>
              <a:pPr/>
              <a:t>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jhbjhvbk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42955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FEFD3-704B-423A-A08F-DD9D697A1F89}" type="slidenum">
              <a:rPr lang="es-ES" smtClean="0"/>
              <a:pPr/>
              <a:t>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jhbjhvbk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42955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FEFD3-704B-423A-A08F-DD9D697A1F89}" type="slidenum">
              <a:rPr lang="es-ES" smtClean="0"/>
              <a:pPr/>
              <a:t>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jhbjhvbk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42955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FEFD3-704B-423A-A08F-DD9D697A1F89}" type="slidenum">
              <a:rPr lang="es-ES" smtClean="0"/>
              <a:pPr/>
              <a:t>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jhbjhvbk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42955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FEFD3-704B-423A-A08F-DD9D697A1F89}" type="slidenum">
              <a:rPr lang="es-ES" smtClean="0"/>
              <a:pPr/>
              <a:t>27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jhbjhvbk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42955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FEFD3-704B-423A-A08F-DD9D697A1F89}" type="slidenum">
              <a:rPr lang="es-ES" smtClean="0"/>
              <a:pPr/>
              <a:t>28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jhbjhvbk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42955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FEFD3-704B-423A-A08F-DD9D697A1F89}" type="slidenum">
              <a:rPr lang="es-ES" smtClean="0"/>
              <a:pPr/>
              <a:t>29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jhbjhvbk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42955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FEFD3-704B-423A-A08F-DD9D697A1F89}" type="slidenum">
              <a:rPr lang="es-ES" smtClean="0"/>
              <a:pPr/>
              <a:t>30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jhbjhvbk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4295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FEFD3-704B-423A-A08F-DD9D697A1F89}" type="slidenum">
              <a:rPr lang="es-ES" smtClean="0"/>
              <a:pPr/>
              <a:t>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jhbjhvbk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4295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FEFD3-704B-423A-A08F-DD9D697A1F89}" type="slidenum">
              <a:rPr lang="es-ES" smtClean="0"/>
              <a:pPr/>
              <a:t>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jhbjhvbk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4295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FEFD3-704B-423A-A08F-DD9D697A1F89}" type="slidenum">
              <a:rPr lang="es-ES" smtClean="0"/>
              <a:pPr/>
              <a:t>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 smtClean="0"/>
              <a:t>jhbjhvbk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4295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FEFD3-704B-423A-A08F-DD9D697A1F89}" type="slidenum">
              <a:rPr lang="es-ES" smtClean="0"/>
              <a:pPr/>
              <a:t>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jhbjhvbk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4295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FEFD3-704B-423A-A08F-DD9D697A1F89}" type="slidenum">
              <a:rPr lang="es-ES" smtClean="0"/>
              <a:pPr/>
              <a:t>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jhbjhvbk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4295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FEFD3-704B-423A-A08F-DD9D697A1F89}" type="slidenum">
              <a:rPr lang="es-ES" smtClean="0"/>
              <a:pPr/>
              <a:t>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jhbjhvbk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4295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FEFD3-704B-423A-A08F-DD9D697A1F89}" type="slidenum">
              <a:rPr lang="es-ES" smtClean="0"/>
              <a:pPr/>
              <a:t>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jhbjhvbk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4295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1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BB730-7F2A-4A62-B971-66D760D9DD72}" type="datetimeFigureOut">
              <a:rPr lang="es-ES" smtClean="0"/>
              <a:t>08/03/2017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A81F8-83E2-4DE8-B4AA-30430E64E7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2080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BB730-7F2A-4A62-B971-66D760D9DD72}" type="datetimeFigureOut">
              <a:rPr lang="es-ES" smtClean="0"/>
              <a:t>08/03/2017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A81F8-83E2-4DE8-B4AA-30430E64E7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0348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BB730-7F2A-4A62-B971-66D760D9DD72}" type="datetimeFigureOut">
              <a:rPr lang="es-ES" smtClean="0"/>
              <a:t>08/03/2017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A81F8-83E2-4DE8-B4AA-30430E64E7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5934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BB730-7F2A-4A62-B971-66D760D9DD72}" type="datetimeFigureOut">
              <a:rPr lang="es-ES" smtClean="0"/>
              <a:t>08/03/2017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A81F8-83E2-4DE8-B4AA-30430E64E7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5442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BB730-7F2A-4A62-B971-66D760D9DD72}" type="datetimeFigureOut">
              <a:rPr lang="es-ES" smtClean="0"/>
              <a:t>08/03/2017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A81F8-83E2-4DE8-B4AA-30430E64E7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1993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BB730-7F2A-4A62-B971-66D760D9DD72}" type="datetimeFigureOut">
              <a:rPr lang="es-ES" smtClean="0"/>
              <a:t>08/03/2017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A81F8-83E2-4DE8-B4AA-30430E64E7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718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BB730-7F2A-4A62-B971-66D760D9DD72}" type="datetimeFigureOut">
              <a:rPr lang="es-ES" smtClean="0"/>
              <a:t>08/03/2017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A81F8-83E2-4DE8-B4AA-30430E64E7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3587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BB730-7F2A-4A62-B971-66D760D9DD72}" type="datetimeFigureOut">
              <a:rPr lang="es-ES" smtClean="0"/>
              <a:t>08/03/2017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A81F8-83E2-4DE8-B4AA-30430E64E7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0211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BB730-7F2A-4A62-B971-66D760D9DD72}" type="datetimeFigureOut">
              <a:rPr lang="es-ES" smtClean="0"/>
              <a:t>08/03/2017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A81F8-83E2-4DE8-B4AA-30430E64E7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5942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BB730-7F2A-4A62-B971-66D760D9DD72}" type="datetimeFigureOut">
              <a:rPr lang="es-ES" smtClean="0"/>
              <a:t>08/03/2017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A81F8-83E2-4DE8-B4AA-30430E64E7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6094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BB730-7F2A-4A62-B971-66D760D9DD72}" type="datetimeFigureOut">
              <a:rPr lang="es-ES" smtClean="0"/>
              <a:t>08/03/2017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A81F8-83E2-4DE8-B4AA-30430E64E7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321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1DF65115-BB4C-4A5A-8897-18EB3267CA6E}" type="datetimeFigureOut">
              <a:rPr lang="fr-FR" smtClean="0"/>
              <a:pPr/>
              <a:t>08/03/2017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B9D8B7D-3BA9-4559-A92A-C267CEF07D41}" type="slidenum">
              <a:rPr lang="fr-CA"/>
              <a:pPr/>
              <a:t>‹Nº›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BB730-7F2A-4A62-B971-66D760D9DD72}" type="datetimeFigureOut">
              <a:rPr lang="es-ES" smtClean="0"/>
              <a:t>08/03/2017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A81F8-83E2-4DE8-B4AA-30430E64E7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0206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planestrategico@aguasdecadiz.es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5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79612" y="1700808"/>
            <a:ext cx="69847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_tradn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Reutilización de aguas residuales</a:t>
            </a:r>
            <a:endParaRPr lang="es-ES" sz="2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marL="285750" lvl="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_tradn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Drenaje urbano sostenible </a:t>
            </a:r>
            <a:r>
              <a:rPr lang="es-ES_tradnl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(reducir </a:t>
            </a:r>
            <a:r>
              <a:rPr lang="es-ES_tradn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caudal circulante, disminuir contaminantes, tanque de tormentas…)</a:t>
            </a:r>
            <a:endParaRPr lang="es-ES" sz="2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marL="285750" lvl="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_tradn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Continuar con la </a:t>
            </a:r>
            <a:r>
              <a:rPr lang="es-ES_tradnl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hidro</a:t>
            </a:r>
            <a:r>
              <a:rPr lang="es-ES_tradnl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-eficiencia  doméstica </a:t>
            </a:r>
            <a:r>
              <a:rPr lang="es-ES_tradn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y </a:t>
            </a:r>
            <a:r>
              <a:rPr lang="es-ES_tradnl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de </a:t>
            </a:r>
            <a:r>
              <a:rPr lang="es-ES_tradn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la red de transporte y </a:t>
            </a:r>
            <a:r>
              <a:rPr lang="es-ES_tradnl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distribución.</a:t>
            </a:r>
          </a:p>
          <a:p>
            <a:pPr marL="285750" lvl="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_tradnl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Creación de Sistemas Terciarios y  redes de riego y  </a:t>
            </a:r>
            <a:r>
              <a:rPr lang="es-ES_tradn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b</a:t>
            </a:r>
            <a:r>
              <a:rPr lang="es-ES_tradnl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aldeo. </a:t>
            </a:r>
            <a:endParaRPr lang="es-ES_tradnl" sz="2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marL="285750" lvl="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_tradnl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Reducción </a:t>
            </a:r>
            <a:r>
              <a:rPr lang="es-ES_tradn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de consumos de energía en todas las fases del ciclo </a:t>
            </a:r>
            <a:r>
              <a:rPr lang="es-ES_tradnl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urbano.</a:t>
            </a:r>
            <a:endParaRPr lang="es-ES" sz="2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0" y="476672"/>
            <a:ext cx="9144000" cy="369332"/>
          </a:xfrm>
          <a:prstGeom prst="rect">
            <a:avLst/>
          </a:prstGeom>
          <a:solidFill>
            <a:srgbClr val="90BE4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	RETOS MEDIOAMBIENTALES 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37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619672" y="2348880"/>
            <a:ext cx="619268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_tradnl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Garantizar la Sostenibilidad Económica</a:t>
            </a:r>
          </a:p>
          <a:p>
            <a:pPr marL="285750" lvl="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_tradnl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Creación de sistemas tarifarios mas sociales.</a:t>
            </a:r>
          </a:p>
          <a:p>
            <a:pPr marL="285750" lvl="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_tradnl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Acometer nuevos Cánones de Mejora.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0" y="476672"/>
            <a:ext cx="9144000" cy="369332"/>
          </a:xfrm>
          <a:prstGeom prst="rect">
            <a:avLst/>
          </a:prstGeom>
          <a:solidFill>
            <a:srgbClr val="90BE4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	RETOS ECONÓMICOS 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33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0" y="2564904"/>
            <a:ext cx="9144000" cy="1944216"/>
          </a:xfrm>
          <a:prstGeom prst="rect">
            <a:avLst/>
          </a:prstGeom>
          <a:solidFill>
            <a:srgbClr val="92D05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DESCRIPCIÓN DEL PLAN ESTRATÉGICO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204204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>
            <a:hlinkHover r:id="" action="ppaction://noaction" highlightClick="1"/>
          </p:cNvPr>
          <p:cNvSpPr txBox="1"/>
          <p:nvPr/>
        </p:nvSpPr>
        <p:spPr>
          <a:xfrm>
            <a:off x="631940" y="2055810"/>
            <a:ext cx="3957870" cy="2800767"/>
          </a:xfrm>
          <a:prstGeom prst="rect">
            <a:avLst/>
          </a:prstGeom>
          <a:solidFill>
            <a:srgbClr val="90BE46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sz="1600" cap="small" dirty="0" smtClean="0">
                <a:solidFill>
                  <a:schemeClr val="bg1"/>
                </a:solidFill>
                <a:latin typeface="+mn-lt"/>
              </a:rPr>
              <a:t>DESCRIPCIÓN DEL PLAN ESTRATÉGICO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cap="small" dirty="0" smtClean="0">
                <a:solidFill>
                  <a:schemeClr val="bg1"/>
                </a:solidFill>
                <a:latin typeface="+mn-lt"/>
              </a:rPr>
              <a:t>OBJETIVOS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cap="small" dirty="0" smtClean="0">
                <a:solidFill>
                  <a:schemeClr val="bg1"/>
                </a:solidFill>
                <a:latin typeface="+mn-lt"/>
              </a:rPr>
              <a:t>ALCANCE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cap="small" dirty="0" smtClean="0">
                <a:solidFill>
                  <a:schemeClr val="bg1"/>
                </a:solidFill>
                <a:latin typeface="+mn-lt"/>
              </a:rPr>
              <a:t>CONTENIDOS 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1600" cap="small" dirty="0" smtClean="0">
                <a:solidFill>
                  <a:schemeClr val="bg1"/>
                </a:solidFill>
                <a:latin typeface="+mn-lt"/>
              </a:rPr>
              <a:t>PROCEDIMIENTO DE PARTICIPACIÓN CIUDADANA</a:t>
            </a:r>
          </a:p>
          <a:p>
            <a:pPr marL="719138" lvl="1" indent="-261938">
              <a:buFont typeface="Arial" panose="020B0604020202020204" pitchFamily="34" charset="0"/>
              <a:buChar char="•"/>
            </a:pPr>
            <a:r>
              <a:rPr lang="es-ES" sz="1600" cap="small" dirty="0" smtClean="0">
                <a:solidFill>
                  <a:schemeClr val="bg1"/>
                </a:solidFill>
                <a:latin typeface="+mn-lt"/>
              </a:rPr>
              <a:t>OBJETIVOS</a:t>
            </a:r>
          </a:p>
          <a:p>
            <a:pPr marL="719138" lvl="1" indent="-261938">
              <a:buFont typeface="Arial" panose="020B0604020202020204" pitchFamily="34" charset="0"/>
              <a:buChar char="•"/>
            </a:pPr>
            <a:r>
              <a:rPr lang="es-ES" sz="1600" cap="small" dirty="0" smtClean="0">
                <a:solidFill>
                  <a:schemeClr val="bg1"/>
                </a:solidFill>
                <a:latin typeface="+mn-lt"/>
              </a:rPr>
              <a:t>PROCEDIMIENTO</a:t>
            </a:r>
          </a:p>
          <a:p>
            <a:pPr marL="719138" lvl="1" indent="-261938">
              <a:buFont typeface="Arial" panose="020B0604020202020204" pitchFamily="34" charset="0"/>
              <a:buChar char="•"/>
            </a:pPr>
            <a:r>
              <a:rPr lang="es-ES" sz="1600" cap="small" dirty="0">
                <a:solidFill>
                  <a:schemeClr val="bg1"/>
                </a:solidFill>
                <a:latin typeface="+mn-lt"/>
              </a:rPr>
              <a:t>SESIONES PARTICIPATIVAS</a:t>
            </a:r>
          </a:p>
          <a:p>
            <a:pPr marL="719138" lvl="1" indent="-261938">
              <a:buFont typeface="Arial" panose="020B0604020202020204" pitchFamily="34" charset="0"/>
              <a:buChar char="•"/>
            </a:pPr>
            <a:r>
              <a:rPr lang="es-ES" sz="1600" cap="small" dirty="0" smtClean="0">
                <a:solidFill>
                  <a:schemeClr val="bg1"/>
                </a:solidFill>
                <a:latin typeface="+mn-lt"/>
              </a:rPr>
              <a:t>MODELO DE SESIÓN</a:t>
            </a:r>
          </a:p>
          <a:p>
            <a:pPr marL="719138" lvl="1" indent="-261938">
              <a:buFont typeface="Arial" panose="020B0604020202020204" pitchFamily="34" charset="0"/>
              <a:buChar char="•"/>
            </a:pPr>
            <a:r>
              <a:rPr lang="es-ES" sz="1600" cap="small" dirty="0" smtClean="0">
                <a:solidFill>
                  <a:schemeClr val="bg1"/>
                </a:solidFill>
                <a:latin typeface="+mn-lt"/>
              </a:rPr>
              <a:t>CALENDARIO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0" y="476672"/>
            <a:ext cx="9144000" cy="369332"/>
          </a:xfrm>
          <a:prstGeom prst="rect">
            <a:avLst/>
          </a:prstGeom>
          <a:solidFill>
            <a:srgbClr val="90BE4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	ÍNDICE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9810" y="2050772"/>
            <a:ext cx="4208707" cy="280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16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7858" y="1340768"/>
            <a:ext cx="856895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</a:t>
            </a: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efinir la misión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, visión, objetivos, </a:t>
            </a: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alineamientos 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y </a:t>
            </a: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metas de AGUAS DE CÁDIZ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Establecer 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las políticas y estrategias de planificación a corto y medio plazo para alcanzar una gestión eficaz y eficiente de los servicios </a:t>
            </a: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 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través de buenas prácticas de gestión empresarial y participación social.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Vectores 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principales del Plan </a:t>
            </a: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Estratégico:</a:t>
            </a:r>
            <a:endParaRPr lang="es-ES" sz="1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marL="1257300" lvl="2" indent="-342900" algn="just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Desarrollar 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una gestión de calidad, eficaz y eficiente.</a:t>
            </a:r>
          </a:p>
          <a:p>
            <a:pPr marL="1257300" lvl="2" indent="-342900" algn="just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Mantener 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la sostenibilidad económica.</a:t>
            </a:r>
          </a:p>
          <a:p>
            <a:pPr marL="1257300" lvl="2" indent="-342900" algn="just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Orientar 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la gestión hacia la satisfacción del cliente.</a:t>
            </a:r>
          </a:p>
          <a:p>
            <a:pPr marL="1257300" lvl="2" indent="-342900" algn="just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Promover 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la participación efectiva y el compromiso del personal.</a:t>
            </a:r>
          </a:p>
          <a:p>
            <a:pPr marL="1257300" lvl="2" indent="-342900" algn="just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Promover 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la participación ciudadana.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Tiene 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como ámbito funcional de actuación todas las competencias y encomiendas tanto presentes como futuras que sean de la responsabilidad de </a:t>
            </a: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AGUAS DE CÁDIZ dentro 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del término municipal de Cádiz capital.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0" y="476672"/>
            <a:ext cx="9144000" cy="369332"/>
          </a:xfrm>
          <a:prstGeom prst="rect">
            <a:avLst/>
          </a:prstGeom>
          <a:solidFill>
            <a:srgbClr val="90BE4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	OBJETIVOS </a:t>
            </a:r>
            <a:r>
              <a:rPr lang="es-ES" dirty="0">
                <a:solidFill>
                  <a:schemeClr val="bg1"/>
                </a:solidFill>
              </a:rPr>
              <a:t>ESTRATÉGICOS</a:t>
            </a:r>
          </a:p>
        </p:txBody>
      </p:sp>
    </p:spTree>
    <p:extLst>
      <p:ext uri="{BB962C8B-B14F-4D97-AF65-F5344CB8AC3E}">
        <p14:creationId xmlns:p14="http://schemas.microsoft.com/office/powerpoint/2010/main" val="224524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476672"/>
            <a:ext cx="9144000" cy="369332"/>
          </a:xfrm>
          <a:prstGeom prst="rect">
            <a:avLst/>
          </a:prstGeom>
          <a:solidFill>
            <a:srgbClr val="90BE4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	PRINCIPIOS INSPIRADORES</a:t>
            </a:r>
            <a:endParaRPr lang="es-ES" dirty="0">
              <a:solidFill>
                <a:schemeClr val="bg1"/>
              </a:solidFill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480298490"/>
              </p:ext>
            </p:extLst>
          </p:nvPr>
        </p:nvGraphicFramePr>
        <p:xfrm>
          <a:off x="1524000" y="125285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0026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21 Grupo"/>
          <p:cNvGrpSpPr/>
          <p:nvPr/>
        </p:nvGrpSpPr>
        <p:grpSpPr>
          <a:xfrm>
            <a:off x="2627783" y="4638804"/>
            <a:ext cx="5688635" cy="576064"/>
            <a:chOff x="2483767" y="5558005"/>
            <a:chExt cx="5688635" cy="576064"/>
          </a:xfrm>
          <a:solidFill>
            <a:srgbClr val="90BE46"/>
          </a:solidFill>
        </p:grpSpPr>
        <p:pic>
          <p:nvPicPr>
            <p:cNvPr id="4104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4581" y="5558005"/>
              <a:ext cx="767821" cy="57606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</p:pic>
        <p:sp>
          <p:nvSpPr>
            <p:cNvPr id="11" name="10 Rectángulo"/>
            <p:cNvSpPr/>
            <p:nvPr/>
          </p:nvSpPr>
          <p:spPr>
            <a:xfrm>
              <a:off x="2483767" y="5558005"/>
              <a:ext cx="4920813" cy="576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r"/>
              <a:r>
                <a:rPr lang="es-ES" dirty="0"/>
                <a:t>Participación ciudadana</a:t>
              </a:r>
              <a:endParaRPr lang="en-US" dirty="0"/>
            </a:p>
          </p:txBody>
        </p:sp>
      </p:grpSp>
      <p:grpSp>
        <p:nvGrpSpPr>
          <p:cNvPr id="23" name="22 Grupo"/>
          <p:cNvGrpSpPr/>
          <p:nvPr/>
        </p:nvGrpSpPr>
        <p:grpSpPr>
          <a:xfrm>
            <a:off x="3765510" y="3949959"/>
            <a:ext cx="4550909" cy="576064"/>
            <a:chOff x="3621494" y="4869160"/>
            <a:chExt cx="4550909" cy="576064"/>
          </a:xfrm>
          <a:solidFill>
            <a:srgbClr val="90BE46"/>
          </a:solidFill>
        </p:grpSpPr>
        <p:sp>
          <p:nvSpPr>
            <p:cNvPr id="10" name="9 Rectángulo"/>
            <p:cNvSpPr/>
            <p:nvPr/>
          </p:nvSpPr>
          <p:spPr>
            <a:xfrm>
              <a:off x="3621494" y="4869160"/>
              <a:ext cx="3783088" cy="576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r"/>
              <a:r>
                <a:rPr lang="es-ES" dirty="0"/>
                <a:t>Mejoramiento ambiental</a:t>
              </a:r>
              <a:endParaRPr lang="en-US" dirty="0"/>
            </a:p>
          </p:txBody>
        </p:sp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4585" y="4869160"/>
              <a:ext cx="767818" cy="5760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18 Grupo"/>
          <p:cNvGrpSpPr/>
          <p:nvPr/>
        </p:nvGrpSpPr>
        <p:grpSpPr>
          <a:xfrm>
            <a:off x="3920797" y="1935854"/>
            <a:ext cx="4395621" cy="586731"/>
            <a:chOff x="3776781" y="2855055"/>
            <a:chExt cx="4395621" cy="586731"/>
          </a:xfrm>
          <a:solidFill>
            <a:srgbClr val="90BE46"/>
          </a:solidFill>
        </p:grpSpPr>
        <p:sp>
          <p:nvSpPr>
            <p:cNvPr id="7" name="6 Rectángulo"/>
            <p:cNvSpPr/>
            <p:nvPr/>
          </p:nvSpPr>
          <p:spPr>
            <a:xfrm>
              <a:off x="3776781" y="2865722"/>
              <a:ext cx="3627803" cy="576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r"/>
              <a:r>
                <a:rPr lang="es-ES" dirty="0"/>
                <a:t>Mejoramiento técnico-operativo</a:t>
              </a:r>
              <a:endParaRPr lang="en-US" dirty="0"/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4584" y="2855055"/>
              <a:ext cx="767818" cy="5867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17 Grupo"/>
          <p:cNvGrpSpPr/>
          <p:nvPr/>
        </p:nvGrpSpPr>
        <p:grpSpPr>
          <a:xfrm>
            <a:off x="2627783" y="1279507"/>
            <a:ext cx="5676152" cy="576064"/>
            <a:chOff x="2483767" y="2198708"/>
            <a:chExt cx="5676152" cy="576064"/>
          </a:xfrm>
          <a:solidFill>
            <a:srgbClr val="90BE46"/>
          </a:solidFill>
        </p:grpSpPr>
        <p:sp>
          <p:nvSpPr>
            <p:cNvPr id="3" name="2 Rectángulo"/>
            <p:cNvSpPr/>
            <p:nvPr/>
          </p:nvSpPr>
          <p:spPr>
            <a:xfrm>
              <a:off x="2483767" y="2198708"/>
              <a:ext cx="4920815" cy="576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s-ES" dirty="0" smtClean="0"/>
                <a:t>Desarrollo institucional</a:t>
              </a:r>
              <a:endParaRPr lang="en-US" dirty="0"/>
            </a:p>
          </p:txBody>
        </p:sp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2101" y="2198708"/>
              <a:ext cx="767818" cy="5760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19 Grupo"/>
          <p:cNvGrpSpPr/>
          <p:nvPr/>
        </p:nvGrpSpPr>
        <p:grpSpPr>
          <a:xfrm>
            <a:off x="3851920" y="3265883"/>
            <a:ext cx="4464498" cy="576064"/>
            <a:chOff x="3707904" y="4185084"/>
            <a:chExt cx="4464498" cy="576064"/>
          </a:xfrm>
          <a:solidFill>
            <a:srgbClr val="90BE46"/>
          </a:solidFill>
        </p:grpSpPr>
        <p:sp>
          <p:nvSpPr>
            <p:cNvPr id="9" name="8 Rectángulo"/>
            <p:cNvSpPr/>
            <p:nvPr/>
          </p:nvSpPr>
          <p:spPr>
            <a:xfrm>
              <a:off x="3707904" y="4185084"/>
              <a:ext cx="3696678" cy="576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r"/>
              <a:r>
                <a:rPr lang="es-ES" dirty="0"/>
                <a:t>Innovación tecnológica</a:t>
              </a:r>
              <a:endParaRPr lang="en-US" dirty="0"/>
            </a:p>
          </p:txBody>
        </p:sp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4585" y="4185084"/>
              <a:ext cx="767817" cy="5760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3 CuadroTexto"/>
          <p:cNvSpPr txBox="1"/>
          <p:nvPr/>
        </p:nvSpPr>
        <p:spPr>
          <a:xfrm>
            <a:off x="0" y="440639"/>
            <a:ext cx="9144000" cy="369332"/>
          </a:xfrm>
          <a:prstGeom prst="rect">
            <a:avLst/>
          </a:prstGeom>
          <a:solidFill>
            <a:srgbClr val="90BE4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	LÍNEAS ESTRATÉGICAS – PLANES FUNCIONALES</a:t>
            </a:r>
            <a:endParaRPr lang="es-ES" dirty="0">
              <a:solidFill>
                <a:schemeClr val="bg1"/>
              </a:solidFill>
            </a:endParaRPr>
          </a:p>
        </p:txBody>
      </p:sp>
      <p:grpSp>
        <p:nvGrpSpPr>
          <p:cNvPr id="24" name="23 Grupo"/>
          <p:cNvGrpSpPr/>
          <p:nvPr/>
        </p:nvGrpSpPr>
        <p:grpSpPr>
          <a:xfrm>
            <a:off x="4031014" y="2610032"/>
            <a:ext cx="4285404" cy="576065"/>
            <a:chOff x="3886998" y="3529233"/>
            <a:chExt cx="4285404" cy="576065"/>
          </a:xfrm>
          <a:solidFill>
            <a:srgbClr val="90BE46"/>
          </a:solidFill>
        </p:grpSpPr>
        <p:sp>
          <p:nvSpPr>
            <p:cNvPr id="8" name="7 Rectángulo"/>
            <p:cNvSpPr/>
            <p:nvPr/>
          </p:nvSpPr>
          <p:spPr>
            <a:xfrm>
              <a:off x="3886998" y="3529233"/>
              <a:ext cx="3517586" cy="576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r"/>
              <a:r>
                <a:rPr lang="es-ES" dirty="0"/>
                <a:t>Mejoramiento comercial</a:t>
              </a:r>
              <a:endParaRPr lang="en-US" dirty="0"/>
            </a:p>
          </p:txBody>
        </p:sp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4585" y="3529234"/>
              <a:ext cx="767817" cy="5760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5 Elipse"/>
          <p:cNvSpPr/>
          <p:nvPr/>
        </p:nvSpPr>
        <p:spPr>
          <a:xfrm>
            <a:off x="323528" y="1268760"/>
            <a:ext cx="4176464" cy="3959291"/>
          </a:xfrm>
          <a:prstGeom prst="ellipse">
            <a:avLst/>
          </a:prstGeom>
          <a:gradFill flip="none" rotWithShape="1">
            <a:gsLst>
              <a:gs pos="0">
                <a:srgbClr val="90BE46"/>
              </a:gs>
              <a:gs pos="50000">
                <a:srgbClr val="90BE46"/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2"/>
                </a:solidFill>
              </a:rPr>
              <a:t>PLAN ESTRATÉGICO DE AGUAS DE CÁDIZ </a:t>
            </a:r>
          </a:p>
          <a:p>
            <a:pPr algn="ctr"/>
            <a:r>
              <a:rPr lang="es-ES" sz="2400" b="1" dirty="0" smtClean="0">
                <a:solidFill>
                  <a:schemeClr val="tx2"/>
                </a:solidFill>
              </a:rPr>
              <a:t>2017-2027 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01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7858" y="1844824"/>
            <a:ext cx="445815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Definición de misión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, visión, objetivos, a</a:t>
            </a: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lineamientos 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y </a:t>
            </a: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metas</a:t>
            </a:r>
            <a:endParaRPr lang="es-ES" sz="1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Propuesta de nueva estructura organizacional</a:t>
            </a:r>
            <a:endParaRPr lang="es-ES" sz="1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Nuevos procedimientos de gestión empresarial</a:t>
            </a:r>
            <a:endParaRPr lang="es-ES" sz="1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Desarrollo de nueva normativa 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y reglamentación </a:t>
            </a: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interna</a:t>
            </a:r>
            <a:endParaRPr lang="es-ES" sz="1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Plan de formación continua del personal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Nueva imagen corporativa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" sz="1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0" y="476672"/>
            <a:ext cx="9144000" cy="369332"/>
          </a:xfrm>
          <a:prstGeom prst="rect">
            <a:avLst/>
          </a:prstGeom>
          <a:solidFill>
            <a:srgbClr val="90BE4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	PLAN DE DESARROLLO INSTITUCIONAL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107" y="1620094"/>
            <a:ext cx="4060107" cy="31683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271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67219" y="1085590"/>
            <a:ext cx="5394262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O</a:t>
            </a: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bras hidráulicas que garanticen el suministro de agua y el saneamiento en condiciones óptimas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Inversiones enfocadas a eliminación de problemas de inundaciones y malos </a:t>
            </a: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olores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Obras para garantizar el suministro de agua bajo condiciones de </a:t>
            </a: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emergencia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Reducción del riesgo y vulnerabilidad de infraestructuras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Actuaciones que permitan eliminar el riesgo de vertidos incontrolados al </a:t>
            </a: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medio natural</a:t>
            </a:r>
            <a:endParaRPr lang="es-ES" sz="1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Mejoras en control y gestión avanzada de infraestructuras hidráulicas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Implantación de procedimientos de detección y control de pérdidas en la red de agua potable</a:t>
            </a:r>
            <a:endParaRPr lang="es-ES" sz="1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Propuestas de sistemas avanzados de control 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de calidad del </a:t>
            </a: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agua</a:t>
            </a:r>
            <a:endParaRPr lang="es-ES" sz="1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0" y="452493"/>
            <a:ext cx="9144000" cy="369332"/>
          </a:xfrm>
          <a:prstGeom prst="rect">
            <a:avLst/>
          </a:prstGeom>
          <a:solidFill>
            <a:srgbClr val="90BE4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PLAN DIRECTOR DE INFRAESTRUCTURAS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96752"/>
            <a:ext cx="2701632" cy="1702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50971"/>
            <a:ext cx="3061672" cy="2178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41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7858" y="1614179"/>
            <a:ext cx="474619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Plan de mejora general del ciclo comercial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Mejora en transparencia y  gestión frente a la ciudadanía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Actualización del censo de clientes y suministros</a:t>
            </a:r>
            <a:endParaRPr lang="es-ES" sz="1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Establecimiento 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de un adecuado sistema tarifario </a:t>
            </a: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social</a:t>
            </a:r>
            <a:endParaRPr lang="es-ES" sz="1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Propuestas de mejora en los sistemas 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de facturación y </a:t>
            </a: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cobro</a:t>
            </a:r>
            <a:endParaRPr lang="es-ES" sz="1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Mejoras en los sistemas 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de atención al </a:t>
            </a: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cliente</a:t>
            </a:r>
            <a:endParaRPr lang="es-ES" sz="1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Aumento de capacidad de gestión electrónica</a:t>
            </a:r>
            <a:endParaRPr lang="es-ES" sz="1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0" y="476672"/>
            <a:ext cx="9144000" cy="369332"/>
          </a:xfrm>
          <a:prstGeom prst="rect">
            <a:avLst/>
          </a:prstGeom>
          <a:solidFill>
            <a:srgbClr val="90BE4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	PLAN DE MEJORAMIENTO COMERCIAL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1340768"/>
            <a:ext cx="2736545" cy="1889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586" y="3749910"/>
            <a:ext cx="3390508" cy="1551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98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0" y="2564904"/>
            <a:ext cx="9144000" cy="1944216"/>
          </a:xfrm>
          <a:prstGeom prst="rect">
            <a:avLst/>
          </a:prstGeom>
          <a:solidFill>
            <a:srgbClr val="92D05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INFORMACIÓN CORPORATIVA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139941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7858" y="1288451"/>
            <a:ext cx="49622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Plan de mejora integral en tecnologías de la información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Sistemas avanzados de modelación matemática de redes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Implantación de protocolos de identificación automática de alertas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Sistema 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de información geográfica (GIS</a:t>
            </a: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) para gestión avanzado de redes de agua potable y saneamiento</a:t>
            </a:r>
            <a:endParaRPr lang="es-ES" sz="1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Sistema 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de </a:t>
            </a:r>
            <a:r>
              <a:rPr lang="es-E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telemedida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y telecontrol (SCADA).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Implantación de panel de control para control avanzado de pérdidas de agua en tiempo real</a:t>
            </a:r>
            <a:endParaRPr lang="es-ES" sz="1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Sistema 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de soporte a las decisiones en tiempo </a:t>
            </a: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real</a:t>
            </a:r>
            <a:endParaRPr lang="es-ES" sz="1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0" y="476672"/>
            <a:ext cx="9144000" cy="369332"/>
          </a:xfrm>
          <a:prstGeom prst="rect">
            <a:avLst/>
          </a:prstGeom>
          <a:solidFill>
            <a:srgbClr val="90BE4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PLAN DE INNOVACIÓN TECNOLÓGICA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12776"/>
            <a:ext cx="2647933" cy="1769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86561"/>
            <a:ext cx="2646334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69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7858" y="1556792"/>
            <a:ext cx="460217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Implantación de procesos avanzados de control y vigilancia de la calidad del agua potable, residual y medio receptor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Elaboración de Plan de Control de Vertidos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Implantación de estrategias de educación ambiental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Campañas de sensibilización ambiental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Eliminación de vertidos  incontrolados al medio</a:t>
            </a:r>
            <a:endParaRPr lang="es-ES" sz="1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Reducción 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del impacto </a:t>
            </a: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ambiental  (huella de carbono)</a:t>
            </a:r>
            <a:endParaRPr lang="es-ES" sz="1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0" y="476672"/>
            <a:ext cx="9144000" cy="369332"/>
          </a:xfrm>
          <a:prstGeom prst="rect">
            <a:avLst/>
          </a:prstGeom>
          <a:solidFill>
            <a:srgbClr val="90BE4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	PLAN DE MEJORAMIENTO AMBIENTAL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5" name="Picture 2" descr="Resultado de imagen de environm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45858"/>
            <a:ext cx="2534385" cy="2104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933056"/>
            <a:ext cx="2534385" cy="1683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93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7858" y="1196752"/>
            <a:ext cx="424213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Aumentar transparencia en Aguas de Cádiz S.A.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Información 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pública.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Eventos 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informativos.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Participación 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interactiva (grupos de trabajos y talleres).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Implicación  de 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colectivos y</a:t>
            </a: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agentes específicos.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Implicación con 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colectivos con riesgo de exclusión </a:t>
            </a: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social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Mesa 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permanente para dar seguimiento a los compromisos establecidos con el Plan Estratégico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" sz="1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0" y="476672"/>
            <a:ext cx="9144000" cy="369332"/>
          </a:xfrm>
          <a:prstGeom prst="rect">
            <a:avLst/>
          </a:prstGeom>
          <a:solidFill>
            <a:srgbClr val="90BE4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	PLAN DE PARTICIPACIÓN CIUDADANA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smtClean="0">
                <a:solidFill>
                  <a:schemeClr val="bg1"/>
                </a:solidFill>
              </a:rPr>
              <a:t> -  OBSERVATORIO DEL AGUA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6792"/>
            <a:ext cx="3848485" cy="242334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98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0" y="2564904"/>
            <a:ext cx="9144000" cy="1944216"/>
          </a:xfrm>
          <a:prstGeom prst="rect">
            <a:avLst/>
          </a:prstGeom>
          <a:solidFill>
            <a:srgbClr val="92D05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PROCEDIMIENTO  DE PARTICIPACIÓN  CIUDADANA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159979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7858" y="1124744"/>
            <a:ext cx="8568952" cy="3839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Generar un espacio de interacción efectiva con la ciudadanía de Cádiz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Definir  políticas y estrategias que promuevan y faciliten la participación de la ciudadanía en  la gestión de los servicios agua potable y saneamiento de Cádiz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Promover y consolidar los 6 ejes principales  o principios inspiradores del Plan Estratégico de Aguas de Cádiz:</a:t>
            </a:r>
          </a:p>
          <a:p>
            <a:pPr marL="800100" lvl="1" indent="-342900">
              <a:spcBef>
                <a:spcPts val="6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s-E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Transparencia</a:t>
            </a:r>
          </a:p>
          <a:p>
            <a:pPr marL="800100" lvl="1" indent="-342900">
              <a:spcBef>
                <a:spcPts val="6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s-E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Rendición de Cuentas</a:t>
            </a:r>
          </a:p>
          <a:p>
            <a:pPr marL="800100" lvl="1" indent="-342900">
              <a:spcBef>
                <a:spcPts val="6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s-E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Participación Ciudadana</a:t>
            </a:r>
          </a:p>
          <a:p>
            <a:pPr marL="800100" lvl="1" indent="-342900">
              <a:spcBef>
                <a:spcPts val="6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s-E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Sostenibilidad</a:t>
            </a:r>
          </a:p>
          <a:p>
            <a:pPr marL="800100" lvl="1" indent="-342900">
              <a:spcBef>
                <a:spcPts val="6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s-E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Eficiencia</a:t>
            </a:r>
          </a:p>
          <a:p>
            <a:pPr marL="800100" lvl="1" indent="-342900">
              <a:spcBef>
                <a:spcPts val="6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s-E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Sensibilidad social y ambiental</a:t>
            </a:r>
            <a:endParaRPr lang="en-US" sz="1600" i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0" y="476672"/>
            <a:ext cx="9144000" cy="369332"/>
          </a:xfrm>
          <a:prstGeom prst="rect">
            <a:avLst/>
          </a:prstGeom>
          <a:solidFill>
            <a:srgbClr val="90BE4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	OBJETIVOS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63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755576" y="1340768"/>
            <a:ext cx="7992888" cy="3760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200"/>
              </a:lnSpc>
              <a:buFont typeface="+mj-lt"/>
              <a:buAutoNum type="arabicPeriod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Analizar el tejido social de Cádiz y seleccionar los grupos de interés </a:t>
            </a:r>
          </a:p>
          <a:p>
            <a:pPr marL="342900" indent="-342900">
              <a:lnSpc>
                <a:spcPts val="2200"/>
              </a:lnSpc>
              <a:buFont typeface="+mj-lt"/>
              <a:buAutoNum type="arabicPeriod"/>
            </a:pP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Convocar a todos los grupos de interés a una primera reunión informativa</a:t>
            </a:r>
          </a:p>
          <a:p>
            <a:pPr marL="342900" indent="-342900">
              <a:lnSpc>
                <a:spcPts val="2200"/>
              </a:lnSpc>
              <a:buFont typeface="+mj-lt"/>
              <a:buAutoNum type="arabicPeriod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Identificar las mesas de trabajo</a:t>
            </a:r>
          </a:p>
          <a:p>
            <a:pPr marL="800100" lvl="1" indent="-34290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MESA 1: Plan Estratégico</a:t>
            </a:r>
          </a:p>
          <a:p>
            <a:pPr marL="800100" lvl="1" indent="-34290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MESA 2: Garantía del  Derecho Humano al Agua</a:t>
            </a:r>
          </a:p>
          <a:p>
            <a:pPr marL="800100" lvl="1" indent="-34290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MESA 3: Bases para una nueva tarificación	</a:t>
            </a:r>
          </a:p>
          <a:p>
            <a:pPr marL="342900" indent="-342900">
              <a:lnSpc>
                <a:spcPts val="2200"/>
              </a:lnSpc>
              <a:buFont typeface="+mj-lt"/>
              <a:buAutoNum type="arabicPeriod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Información y toma de datos</a:t>
            </a:r>
            <a:endParaRPr lang="es-ES" sz="160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342900" indent="-342900">
              <a:lnSpc>
                <a:spcPts val="2200"/>
              </a:lnSpc>
              <a:buFont typeface="+mj-lt"/>
              <a:buAutoNum type="arabicPeriod"/>
            </a:pP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Diagnóstico del Plan Estratégico.</a:t>
            </a:r>
          </a:p>
          <a:p>
            <a:pPr marL="342900" indent="-342900">
              <a:lnSpc>
                <a:spcPts val="2200"/>
              </a:lnSpc>
              <a:buFont typeface="+mj-lt"/>
              <a:buAutoNum type="arabicPeriod"/>
            </a:pP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Planes de acción del Plan Estratégico </a:t>
            </a:r>
          </a:p>
          <a:p>
            <a:pPr marL="342900" indent="-342900">
              <a:lnSpc>
                <a:spcPts val="2200"/>
              </a:lnSpc>
              <a:buFont typeface="+mj-lt"/>
              <a:buAutoNum type="arabicPeriod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Elaboración 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y análisis de </a:t>
            </a: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conclusiones</a:t>
            </a:r>
          </a:p>
          <a:p>
            <a:pPr marL="342900" indent="-342900">
              <a:lnSpc>
                <a:spcPts val="2200"/>
              </a:lnSpc>
              <a:buFont typeface="+mj-lt"/>
              <a:buAutoNum type="arabicPeriod"/>
            </a:pP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</a:t>
            </a: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ampaña 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de difusión final de resultados</a:t>
            </a:r>
            <a:endParaRPr lang="es-ES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marL="342900" indent="-342900">
              <a:lnSpc>
                <a:spcPts val="2200"/>
              </a:lnSpc>
              <a:buFont typeface="+mj-lt"/>
              <a:buAutoNum type="arabicPeriod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Análisis 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y revisión del trabajo con agentes sociales</a:t>
            </a:r>
            <a:endParaRPr lang="es-ES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marL="342900" indent="-342900">
              <a:lnSpc>
                <a:spcPts val="2200"/>
              </a:lnSpc>
              <a:buFont typeface="+mj-lt"/>
              <a:buAutoNum type="arabicPeriod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Definición de las bases y organización del Observatorio del Agua</a:t>
            </a:r>
            <a:endParaRPr lang="es-ES" sz="1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0" y="476672"/>
            <a:ext cx="9144000" cy="369332"/>
          </a:xfrm>
          <a:prstGeom prst="rect">
            <a:avLst/>
          </a:prstGeom>
          <a:solidFill>
            <a:srgbClr val="90BE4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	FASES DEL PROCEDIMIENTO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73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485746"/>
            <a:ext cx="9144000" cy="369332"/>
          </a:xfrm>
          <a:prstGeom prst="rect">
            <a:avLst/>
          </a:prstGeom>
          <a:solidFill>
            <a:srgbClr val="90BE4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	SESIONES PARTICIPATIVAS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93786" y="1124744"/>
            <a:ext cx="8942709" cy="1054135"/>
          </a:xfrm>
          <a:prstGeom prst="rect">
            <a:avLst/>
          </a:prstGeom>
          <a:solidFill>
            <a:srgbClr val="90BE46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s-ES_tradnl" b="1" dirty="0" smtClean="0">
                <a:solidFill>
                  <a:schemeClr val="bg1"/>
                </a:solidFill>
                <a:latin typeface="+mj-lt"/>
              </a:rPr>
              <a:t>Objeto</a:t>
            </a:r>
            <a:endParaRPr lang="es-ES_tradnl" sz="1600" b="1" dirty="0" smtClean="0">
              <a:solidFill>
                <a:schemeClr val="bg1"/>
              </a:solidFill>
              <a:latin typeface="+mj-lt"/>
            </a:endParaRPr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s-ES" sz="1400" dirty="0" smtClean="0">
                <a:solidFill>
                  <a:schemeClr val="bg1"/>
                </a:solidFill>
                <a:latin typeface="+mj-lt"/>
              </a:rPr>
              <a:t>Proporcionar un espacio en el que la ciudadanía, y todo si tejido social, pueda aportar de forma estructurada su opinión y propuestas sobre el diagnóstico y plan estratégico a llevarse a cabo, en relación con la gestión del agua en la ciudad de Cádiz</a:t>
            </a:r>
            <a:endParaRPr lang="es-E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96516" y="2229247"/>
            <a:ext cx="8942709" cy="1054135"/>
          </a:xfrm>
          <a:prstGeom prst="rect">
            <a:avLst/>
          </a:prstGeom>
          <a:solidFill>
            <a:srgbClr val="90BE46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s-ES" b="1" dirty="0" smtClean="0">
                <a:solidFill>
                  <a:schemeClr val="bg1"/>
                </a:solidFill>
                <a:latin typeface="+mj-lt"/>
              </a:rPr>
              <a:t>Estructura</a:t>
            </a:r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s-ES" sz="1400" dirty="0" smtClean="0">
                <a:solidFill>
                  <a:schemeClr val="bg1"/>
                </a:solidFill>
                <a:latin typeface="+mj-lt"/>
              </a:rPr>
              <a:t>Diferentes </a:t>
            </a:r>
            <a:r>
              <a:rPr lang="es-ES" sz="1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s-ES" sz="1400" dirty="0" smtClean="0">
                <a:solidFill>
                  <a:schemeClr val="bg1"/>
                </a:solidFill>
                <a:latin typeface="+mj-lt"/>
              </a:rPr>
              <a:t>núcleos de participación, donde se facilite la participación e implicación de aquellos agentes sociales que, en función de su ámbito geográfico de actuación (Intramuros y Extramuros) y de su perfil (social, técnico o institucional), sea más operativo recoger sus aportaciones.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96516" y="3337942"/>
            <a:ext cx="8942709" cy="838691"/>
          </a:xfrm>
          <a:prstGeom prst="rect">
            <a:avLst/>
          </a:prstGeom>
          <a:solidFill>
            <a:srgbClr val="90BE46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s-ES_tradnl" b="1" dirty="0" smtClean="0">
                <a:solidFill>
                  <a:schemeClr val="bg1"/>
                </a:solidFill>
                <a:latin typeface="+mj-lt"/>
              </a:rPr>
              <a:t>Funcionamiento</a:t>
            </a:r>
            <a:endParaRPr lang="es-ES" sz="1600" b="1" dirty="0" smtClean="0">
              <a:solidFill>
                <a:schemeClr val="bg1"/>
              </a:solidFill>
              <a:latin typeface="+mj-lt"/>
            </a:endParaRPr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s-ES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es-ES" sz="1400" dirty="0" smtClean="0">
                <a:solidFill>
                  <a:schemeClr val="bg1"/>
                </a:solidFill>
                <a:latin typeface="+mj-lt"/>
              </a:rPr>
              <a:t>articipación plural, equilibrada y representativa de todos los perfiles socialmente relevantes  de cada núcleo de participación establecido, a partir del mapa social previamente elaborado. Moderado por profesionales .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93787" y="4221088"/>
            <a:ext cx="8942708" cy="1092607"/>
          </a:xfrm>
          <a:prstGeom prst="rect">
            <a:avLst/>
          </a:prstGeom>
          <a:solidFill>
            <a:srgbClr val="90BE46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s-ES" b="1" dirty="0" smtClean="0">
                <a:solidFill>
                  <a:schemeClr val="bg1"/>
                </a:solidFill>
                <a:latin typeface="+mj-lt"/>
              </a:rPr>
              <a:t>Convocatoria </a:t>
            </a:r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s-ES" sz="1400" dirty="0" smtClean="0">
                <a:solidFill>
                  <a:schemeClr val="bg1"/>
                </a:solidFill>
                <a:latin typeface="+mj-lt"/>
              </a:rPr>
              <a:t>Mediante una cuenta de correo electrónico institucional</a:t>
            </a:r>
            <a:r>
              <a:rPr lang="es-ES" sz="1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s-ES" sz="1400" dirty="0" smtClean="0">
                <a:solidFill>
                  <a:schemeClr val="bg1"/>
                </a:solidFill>
                <a:latin typeface="+mj-lt"/>
              </a:rPr>
              <a:t>(</a:t>
            </a:r>
            <a:r>
              <a:rPr lang="es-ES" sz="1400" dirty="0" smtClean="0">
                <a:solidFill>
                  <a:schemeClr val="bg1"/>
                </a:solidFill>
                <a:latin typeface="+mj-lt"/>
                <a:hlinkClick r:id="rId3"/>
              </a:rPr>
              <a:t>planestrategico@aguasdecadiz.es</a:t>
            </a:r>
            <a:r>
              <a:rPr lang="es-ES" sz="1400" dirty="0" smtClean="0">
                <a:solidFill>
                  <a:schemeClr val="bg1"/>
                </a:solidFill>
                <a:latin typeface="+mj-lt"/>
              </a:rPr>
              <a:t>) con arreglo a un calendario a publicar. </a:t>
            </a:r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s-ES" sz="1400" dirty="0" smtClean="0">
                <a:solidFill>
                  <a:schemeClr val="bg1"/>
                </a:solidFill>
                <a:latin typeface="+mj-lt"/>
              </a:rPr>
              <a:t>Envío de SMS y/o llamada telefónica directa con días de antelación para confirmar asistencia .</a:t>
            </a:r>
          </a:p>
        </p:txBody>
      </p:sp>
    </p:spTree>
    <p:extLst>
      <p:ext uri="{BB962C8B-B14F-4D97-AF65-F5344CB8AC3E}">
        <p14:creationId xmlns:p14="http://schemas.microsoft.com/office/powerpoint/2010/main" val="100043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0" y="476672"/>
            <a:ext cx="9144000" cy="369332"/>
          </a:xfrm>
          <a:prstGeom prst="rect">
            <a:avLst/>
          </a:prstGeom>
          <a:solidFill>
            <a:srgbClr val="90BE4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	DINÁMICA DE LAS SESIONES PARTICIPATIVAS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115616" y="1844824"/>
            <a:ext cx="6984776" cy="2913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200"/>
              </a:lnSpc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Ejemplo Sesión de Diagnóstico del Plan Estratégico</a:t>
            </a:r>
          </a:p>
          <a:p>
            <a:pPr lvl="0">
              <a:lnSpc>
                <a:spcPts val="2200"/>
              </a:lnSpc>
            </a:pPr>
            <a:endParaRPr lang="es-ES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marL="342900" lvl="0" indent="-342900">
              <a:lnSpc>
                <a:spcPts val="2200"/>
              </a:lnSpc>
              <a:buFont typeface="+mj-lt"/>
              <a:buAutoNum type="arabicPeriod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Introducción 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del Plan Estratégico.</a:t>
            </a:r>
          </a:p>
          <a:p>
            <a:pPr marL="342900" lvl="0" indent="-342900">
              <a:lnSpc>
                <a:spcPts val="2200"/>
              </a:lnSpc>
              <a:buFont typeface="+mj-lt"/>
              <a:buAutoNum type="arabicPeriod"/>
            </a:pP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Presentación del Plan de Participación</a:t>
            </a:r>
          </a:p>
          <a:p>
            <a:pPr marL="342900" lvl="0" indent="-342900">
              <a:lnSpc>
                <a:spcPts val="2200"/>
              </a:lnSpc>
              <a:buFont typeface="+mj-lt"/>
              <a:buAutoNum type="arabicPeriod"/>
            </a:pP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Delimitar las principales necesidades técnicas, ambientales y socioeconómicas de la gestión del agua en Cádiz.</a:t>
            </a:r>
          </a:p>
          <a:p>
            <a:pPr marL="342900" lvl="0" indent="-342900">
              <a:lnSpc>
                <a:spcPts val="2200"/>
              </a:lnSpc>
              <a:buFont typeface="+mj-lt"/>
              <a:buAutoNum type="arabicPeriod"/>
            </a:pP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Aportaciones y propuestas sobre necesidades planteadas.</a:t>
            </a:r>
          </a:p>
          <a:p>
            <a:pPr marL="342900" lvl="0" indent="-342900">
              <a:lnSpc>
                <a:spcPts val="2200"/>
              </a:lnSpc>
              <a:buFont typeface="+mj-lt"/>
              <a:buAutoNum type="arabicPeriod"/>
            </a:pP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Puesta en común de aportaciones.</a:t>
            </a:r>
          </a:p>
          <a:p>
            <a:pPr marL="342900" lvl="0" indent="-342900">
              <a:lnSpc>
                <a:spcPts val="2200"/>
              </a:lnSpc>
              <a:buFont typeface="+mj-lt"/>
              <a:buAutoNum type="arabicPeriod"/>
            </a:pP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Conclusiones</a:t>
            </a:r>
          </a:p>
          <a:p>
            <a:pPr marL="342900" lvl="0" indent="-342900">
              <a:lnSpc>
                <a:spcPts val="2200"/>
              </a:lnSpc>
              <a:buFont typeface="+mj-lt"/>
              <a:buAutoNum type="arabicPeriod"/>
            </a:pP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Cierre.</a:t>
            </a:r>
          </a:p>
        </p:txBody>
      </p:sp>
    </p:spTree>
    <p:extLst>
      <p:ext uri="{BB962C8B-B14F-4D97-AF65-F5344CB8AC3E}">
        <p14:creationId xmlns:p14="http://schemas.microsoft.com/office/powerpoint/2010/main" val="66154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476672"/>
            <a:ext cx="9144000" cy="369332"/>
          </a:xfrm>
          <a:prstGeom prst="rect">
            <a:avLst/>
          </a:prstGeom>
          <a:solidFill>
            <a:srgbClr val="90BE4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	POSIBLES TEMAS DE INTERÉS</a:t>
            </a:r>
            <a:endParaRPr lang="es-ES" dirty="0">
              <a:solidFill>
                <a:schemeClr val="bg1"/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57150" y="1256921"/>
            <a:ext cx="2826060" cy="3972279"/>
            <a:chOff x="161764" y="1977001"/>
            <a:chExt cx="2826060" cy="3972279"/>
          </a:xfrm>
        </p:grpSpPr>
        <p:sp>
          <p:nvSpPr>
            <p:cNvPr id="4" name="3 CuadroTexto"/>
            <p:cNvSpPr txBox="1"/>
            <p:nvPr/>
          </p:nvSpPr>
          <p:spPr>
            <a:xfrm>
              <a:off x="161764" y="1977001"/>
              <a:ext cx="2826060" cy="374461"/>
            </a:xfrm>
            <a:prstGeom prst="rect">
              <a:avLst/>
            </a:prstGeom>
            <a:solidFill>
              <a:srgbClr val="90BE46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s-ES" sz="1400" b="1" dirty="0" smtClean="0">
                  <a:solidFill>
                    <a:schemeClr val="bg1"/>
                  </a:solidFill>
                </a:rPr>
                <a:t>CUESTIONES TÉCNICOS</a:t>
              </a:r>
              <a:endParaRPr lang="es-E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161764" y="2321775"/>
              <a:ext cx="2826060" cy="3627505"/>
            </a:xfrm>
            <a:prstGeom prst="rect">
              <a:avLst/>
            </a:prstGeom>
            <a:noFill/>
            <a:ln>
              <a:solidFill>
                <a:srgbClr val="90BE46"/>
              </a:solidFill>
            </a:ln>
          </p:spPr>
          <p:txBody>
            <a:bodyPr wrap="square" rtlCol="0">
              <a:noAutofit/>
            </a:bodyPr>
            <a:lstStyle/>
            <a:p>
              <a:pPr marL="285750" indent="-285750">
                <a:lnSpc>
                  <a:spcPts val="2200"/>
                </a:lnSpc>
                <a:buFont typeface="Arial" panose="020B0604020202020204" pitchFamily="34" charset="0"/>
                <a:buChar char="•"/>
              </a:pPr>
              <a:r>
                <a:rPr lang="es-E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Inundaciones en las calles</a:t>
              </a:r>
            </a:p>
            <a:p>
              <a:pPr marL="285750" indent="-285750">
                <a:lnSpc>
                  <a:spcPts val="2200"/>
                </a:lnSpc>
                <a:buFont typeface="Arial" panose="020B0604020202020204" pitchFamily="34" charset="0"/>
                <a:buChar char="•"/>
              </a:pPr>
              <a:r>
                <a:rPr lang="es-E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Falta de presión en la red</a:t>
              </a:r>
            </a:p>
            <a:p>
              <a:pPr marL="285750" indent="-285750">
                <a:lnSpc>
                  <a:spcPts val="2200"/>
                </a:lnSpc>
                <a:buFont typeface="Arial" panose="020B0604020202020204" pitchFamily="34" charset="0"/>
                <a:buChar char="•"/>
              </a:pPr>
              <a:r>
                <a:rPr lang="es-E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Problemas de calidad del agua</a:t>
              </a:r>
            </a:p>
            <a:p>
              <a:pPr marL="285750" indent="-285750">
                <a:lnSpc>
                  <a:spcPts val="2200"/>
                </a:lnSpc>
                <a:buFont typeface="Arial" panose="020B0604020202020204" pitchFamily="34" charset="0"/>
                <a:buChar char="•"/>
              </a:pPr>
              <a:r>
                <a:rPr lang="es-E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Déficit de infraestructuras</a:t>
              </a:r>
            </a:p>
            <a:p>
              <a:pPr marL="285750" indent="-285750">
                <a:lnSpc>
                  <a:spcPts val="2200"/>
                </a:lnSpc>
                <a:buFont typeface="Arial" panose="020B0604020202020204" pitchFamily="34" charset="0"/>
                <a:buChar char="•"/>
              </a:pPr>
              <a:r>
                <a:rPr lang="es-ES" sz="14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Lecturas de </a:t>
              </a:r>
              <a:r>
                <a:rPr lang="es-ES" sz="140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contadores</a:t>
              </a:r>
            </a:p>
            <a:p>
              <a:pPr marL="285750" indent="-285750">
                <a:lnSpc>
                  <a:spcPts val="2200"/>
                </a:lnSpc>
                <a:buFont typeface="Arial" panose="020B0604020202020204" pitchFamily="34" charset="0"/>
                <a:buChar char="•"/>
              </a:pPr>
              <a:r>
                <a:rPr lang="es-ES_tradnl" sz="140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Cortes de suministro</a:t>
              </a:r>
            </a:p>
            <a:p>
              <a:pPr marL="285750" indent="-285750">
                <a:lnSpc>
                  <a:spcPts val="2200"/>
                </a:lnSpc>
                <a:buFont typeface="Arial" panose="020B0604020202020204" pitchFamily="34" charset="0"/>
                <a:buChar char="•"/>
              </a:pPr>
              <a:r>
                <a:rPr lang="es-ES_tradnl" sz="140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Gestión electrónica</a:t>
              </a:r>
              <a:endParaRPr lang="es-ES" sz="1400" dirty="0" smtClean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  <a:p>
              <a:pPr marL="285750" indent="-285750">
                <a:lnSpc>
                  <a:spcPts val="2200"/>
                </a:lnSpc>
                <a:buFont typeface="Arial" panose="020B0604020202020204" pitchFamily="34" charset="0"/>
                <a:buChar char="•"/>
              </a:pPr>
              <a:r>
                <a:rPr lang="es-ES" sz="140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Mantenimiento de </a:t>
              </a:r>
              <a:r>
                <a:rPr lang="es-E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infraestructuras</a:t>
              </a:r>
            </a:p>
            <a:p>
              <a:pPr marL="285750" indent="-285750">
                <a:lnSpc>
                  <a:spcPts val="2200"/>
                </a:lnSpc>
                <a:buFont typeface="Arial" panose="020B0604020202020204" pitchFamily="34" charset="0"/>
                <a:buChar char="•"/>
              </a:pPr>
              <a:r>
                <a:rPr lang="es-E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Molestias por obras</a:t>
              </a:r>
            </a:p>
            <a:p>
              <a:pPr>
                <a:lnSpc>
                  <a:spcPts val="2200"/>
                </a:lnSpc>
              </a:pPr>
              <a:endParaRPr lang="es-E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endParaRPr>
            </a:p>
            <a:p>
              <a:pPr marL="285750" indent="-285750">
                <a:lnSpc>
                  <a:spcPts val="2200"/>
                </a:lnSpc>
                <a:buFont typeface="Arial" panose="020B0604020202020204" pitchFamily="34" charset="0"/>
                <a:buChar char="•"/>
              </a:pPr>
              <a:endParaRPr lang="es-ES" sz="1400" dirty="0">
                <a:solidFill>
                  <a:schemeClr val="tx2"/>
                </a:solidFill>
              </a:endParaRPr>
            </a:p>
            <a:p>
              <a:pPr marL="285750" indent="-285750">
                <a:lnSpc>
                  <a:spcPts val="2200"/>
                </a:lnSpc>
                <a:buFont typeface="Arial" panose="020B0604020202020204" pitchFamily="34" charset="0"/>
                <a:buChar char="•"/>
              </a:pPr>
              <a:endParaRPr lang="es-ES" sz="1400" dirty="0">
                <a:solidFill>
                  <a:schemeClr val="tx2"/>
                </a:solidFill>
              </a:endParaRPr>
            </a:p>
            <a:p>
              <a:pPr marL="285750" indent="-285750">
                <a:lnSpc>
                  <a:spcPts val="2200"/>
                </a:lnSpc>
                <a:buFont typeface="Arial" panose="020B0604020202020204" pitchFamily="34" charset="0"/>
                <a:buChar char="•"/>
              </a:pPr>
              <a:endParaRPr lang="es-ES" sz="1400" dirty="0" smtClean="0">
                <a:solidFill>
                  <a:schemeClr val="tx2"/>
                </a:solidFill>
              </a:endParaRPr>
            </a:p>
            <a:p>
              <a:pPr marL="285750" indent="-285750">
                <a:lnSpc>
                  <a:spcPts val="2200"/>
                </a:lnSpc>
                <a:buFont typeface="Arial" panose="020B0604020202020204" pitchFamily="34" charset="0"/>
                <a:buChar char="•"/>
              </a:pPr>
              <a:endParaRPr lang="es-ES" sz="1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2939801" y="1245081"/>
            <a:ext cx="2826154" cy="3972278"/>
            <a:chOff x="3158876" y="1977000"/>
            <a:chExt cx="2826154" cy="3972278"/>
          </a:xfrm>
        </p:grpSpPr>
        <p:sp>
          <p:nvSpPr>
            <p:cNvPr id="6" name="5 CuadroTexto"/>
            <p:cNvSpPr txBox="1"/>
            <p:nvPr/>
          </p:nvSpPr>
          <p:spPr>
            <a:xfrm>
              <a:off x="3158970" y="1977000"/>
              <a:ext cx="2826060" cy="374461"/>
            </a:xfrm>
            <a:prstGeom prst="rect">
              <a:avLst/>
            </a:prstGeom>
            <a:solidFill>
              <a:srgbClr val="90BE46"/>
            </a:solidFill>
            <a:ln>
              <a:solidFill>
                <a:srgbClr val="90BE46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s-ES" sz="1400" b="1" dirty="0" smtClean="0">
                  <a:solidFill>
                    <a:schemeClr val="bg1"/>
                  </a:solidFill>
                </a:rPr>
                <a:t>CUESTIONES AMBIENTALES</a:t>
              </a:r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3158876" y="2321773"/>
              <a:ext cx="2826060" cy="3627505"/>
            </a:xfrm>
            <a:prstGeom prst="rect">
              <a:avLst/>
            </a:prstGeom>
            <a:noFill/>
            <a:ln>
              <a:solidFill>
                <a:srgbClr val="90BE46"/>
              </a:solidFill>
            </a:ln>
          </p:spPr>
          <p:txBody>
            <a:bodyPr wrap="square" rtlCol="0">
              <a:noAutofit/>
            </a:bodyPr>
            <a:lstStyle/>
            <a:p>
              <a:pPr marL="285750" indent="-285750">
                <a:lnSpc>
                  <a:spcPts val="2200"/>
                </a:lnSpc>
                <a:buFont typeface="Arial" panose="020B0604020202020204" pitchFamily="34" charset="0"/>
                <a:buChar char="•"/>
              </a:pPr>
              <a:r>
                <a:rPr lang="es-E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Vertidos incontrolados al medio</a:t>
              </a:r>
            </a:p>
            <a:p>
              <a:pPr marL="285750" indent="-285750">
                <a:lnSpc>
                  <a:spcPts val="2200"/>
                </a:lnSpc>
                <a:buFont typeface="Arial" panose="020B0604020202020204" pitchFamily="34" charset="0"/>
                <a:buChar char="•"/>
              </a:pPr>
              <a:r>
                <a:rPr lang="es-E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Malos olores en ciertas zonas</a:t>
              </a:r>
            </a:p>
            <a:p>
              <a:pPr marL="285750" indent="-285750">
                <a:lnSpc>
                  <a:spcPts val="2200"/>
                </a:lnSpc>
                <a:buFont typeface="Arial" panose="020B0604020202020204" pitchFamily="34" charset="0"/>
                <a:buChar char="•"/>
              </a:pPr>
              <a:r>
                <a:rPr lang="es-E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Desbordamiento de pozos y </a:t>
              </a:r>
              <a:r>
                <a:rPr lang="es-ES" sz="140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sumideros con aguas mixtas</a:t>
              </a:r>
            </a:p>
            <a:p>
              <a:pPr marL="285750" indent="-285750">
                <a:lnSpc>
                  <a:spcPts val="2200"/>
                </a:lnSpc>
                <a:buFont typeface="Arial" panose="020B0604020202020204" pitchFamily="34" charset="0"/>
                <a:buChar char="•"/>
              </a:pPr>
              <a:r>
                <a:rPr lang="es-ES" sz="140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Control de calidad del agua en la bahía y zonas de baño</a:t>
              </a:r>
            </a:p>
            <a:p>
              <a:pPr marL="285750" indent="-285750">
                <a:lnSpc>
                  <a:spcPts val="2200"/>
                </a:lnSpc>
                <a:buFont typeface="Arial" panose="020B0604020202020204" pitchFamily="34" charset="0"/>
                <a:buChar char="•"/>
              </a:pPr>
              <a:r>
                <a:rPr lang="es-ES" sz="140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Consumos desorbitados y extraordinarios</a:t>
              </a:r>
            </a:p>
            <a:p>
              <a:pPr marL="285750" indent="-285750">
                <a:lnSpc>
                  <a:spcPts val="2200"/>
                </a:lnSpc>
                <a:buFont typeface="Arial" panose="020B0604020202020204" pitchFamily="34" charset="0"/>
                <a:buChar char="•"/>
              </a:pPr>
              <a:r>
                <a:rPr lang="es-ES_tradnl" sz="140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Periodos de sequía</a:t>
              </a:r>
            </a:p>
            <a:p>
              <a:pPr>
                <a:lnSpc>
                  <a:spcPts val="2200"/>
                </a:lnSpc>
              </a:pPr>
              <a:endParaRPr lang="es-ES" sz="1400" dirty="0" smtClean="0">
                <a:solidFill>
                  <a:schemeClr val="tx2"/>
                </a:solidFill>
              </a:endParaRPr>
            </a:p>
            <a:p>
              <a:pPr marL="285750" indent="-285750">
                <a:lnSpc>
                  <a:spcPts val="2200"/>
                </a:lnSpc>
                <a:buFont typeface="Arial" panose="020B0604020202020204" pitchFamily="34" charset="0"/>
                <a:buChar char="•"/>
              </a:pPr>
              <a:endParaRPr lang="es-ES" sz="1400" dirty="0" smtClean="0">
                <a:solidFill>
                  <a:schemeClr val="tx2"/>
                </a:solidFill>
              </a:endParaRPr>
            </a:p>
            <a:p>
              <a:pPr marL="285750" indent="-285750">
                <a:lnSpc>
                  <a:spcPts val="2200"/>
                </a:lnSpc>
                <a:buFont typeface="Arial" panose="020B0604020202020204" pitchFamily="34" charset="0"/>
                <a:buChar char="•"/>
              </a:pPr>
              <a:endParaRPr lang="es-ES" sz="1400" dirty="0">
                <a:solidFill>
                  <a:schemeClr val="tx2"/>
                </a:solidFill>
              </a:endParaRPr>
            </a:p>
          </p:txBody>
        </p:sp>
      </p:grpSp>
      <p:sp>
        <p:nvSpPr>
          <p:cNvPr id="7" name="6 CuadroTexto"/>
          <p:cNvSpPr txBox="1"/>
          <p:nvPr/>
        </p:nvSpPr>
        <p:spPr>
          <a:xfrm>
            <a:off x="5794226" y="1245080"/>
            <a:ext cx="3321199" cy="374461"/>
          </a:xfrm>
          <a:prstGeom prst="rect">
            <a:avLst/>
          </a:prstGeom>
          <a:solidFill>
            <a:srgbClr val="90BE4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s-ES" sz="1400" b="1" dirty="0" smtClean="0">
                <a:solidFill>
                  <a:schemeClr val="bg1"/>
                </a:solidFill>
              </a:rPr>
              <a:t>CUESTIONES  SOCIOECONÓMICOS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5794226" y="1589854"/>
            <a:ext cx="3321199" cy="3627507"/>
          </a:xfrm>
          <a:prstGeom prst="rect">
            <a:avLst/>
          </a:prstGeom>
          <a:noFill/>
          <a:ln>
            <a:solidFill>
              <a:srgbClr val="90BE46"/>
            </a:solidFill>
          </a:ln>
        </p:spPr>
        <p:txBody>
          <a:bodyPr wrap="square" rtlCol="0">
            <a:noAutofit/>
          </a:bodyPr>
          <a:lstStyle/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Protección social de grupos en riesgo de exclusión y compromisos de la empresa (tarifa social)</a:t>
            </a:r>
          </a:p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s-ES_tradnl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Relaciones con la población (estructuras y órganos establecidos de participación, información, sensibilización y comunicación)</a:t>
            </a:r>
            <a:endParaRPr lang="es-ES" sz="140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Precio del agua</a:t>
            </a:r>
          </a:p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Distribución de bloques de tarificación</a:t>
            </a:r>
          </a:p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Transparencia de la empresa respecto a cuentas anuales</a:t>
            </a:r>
          </a:p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endParaRPr lang="es-ES" sz="1400" dirty="0" smtClean="0">
              <a:solidFill>
                <a:schemeClr val="tx2"/>
              </a:solidFill>
            </a:endParaRPr>
          </a:p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endParaRPr lang="es-E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57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476672"/>
            <a:ext cx="9144000" cy="369332"/>
          </a:xfrm>
          <a:prstGeom prst="rect">
            <a:avLst/>
          </a:prstGeom>
          <a:solidFill>
            <a:srgbClr val="90BE4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	CALENDARIO MES DE MARZO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547" y="1196752"/>
            <a:ext cx="7821864" cy="3852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51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>
            <a:hlinkHover r:id="" action="ppaction://noaction" highlightClick="1"/>
          </p:cNvPr>
          <p:cNvSpPr txBox="1">
            <a:spLocks noChangeAspect="1"/>
          </p:cNvSpPr>
          <p:nvPr/>
        </p:nvSpPr>
        <p:spPr>
          <a:xfrm>
            <a:off x="755568" y="1556792"/>
            <a:ext cx="4803002" cy="3600986"/>
          </a:xfrm>
          <a:prstGeom prst="rect">
            <a:avLst/>
          </a:prstGeom>
          <a:solidFill>
            <a:srgbClr val="90BE46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ES" b="1" cap="small" dirty="0" smtClean="0">
                <a:solidFill>
                  <a:schemeClr val="bg1"/>
                </a:solidFill>
                <a:latin typeface="+mn-lt"/>
              </a:rPr>
              <a:t>Empresa municipal en forma de Sociedad anónima, a través de la cual, el </a:t>
            </a:r>
            <a:r>
              <a:rPr lang="es-ES" b="1" cap="small" dirty="0" err="1" smtClean="0">
                <a:solidFill>
                  <a:schemeClr val="bg1"/>
                </a:solidFill>
                <a:latin typeface="+mn-lt"/>
              </a:rPr>
              <a:t>excmo.</a:t>
            </a:r>
            <a:r>
              <a:rPr lang="es-ES" b="1" cap="small" dirty="0" smtClean="0">
                <a:solidFill>
                  <a:schemeClr val="bg1"/>
                </a:solidFill>
                <a:latin typeface="+mn-lt"/>
              </a:rPr>
              <a:t> Ayuntamiento de </a:t>
            </a:r>
            <a:r>
              <a:rPr lang="es-ES" b="1" cap="small" dirty="0" err="1" smtClean="0">
                <a:solidFill>
                  <a:schemeClr val="bg1"/>
                </a:solidFill>
                <a:latin typeface="+mn-lt"/>
              </a:rPr>
              <a:t>cádiz</a:t>
            </a:r>
            <a:r>
              <a:rPr lang="es-ES" b="1" cap="small" dirty="0" smtClean="0">
                <a:solidFill>
                  <a:schemeClr val="bg1"/>
                </a:solidFill>
                <a:latin typeface="+mn-lt"/>
              </a:rPr>
              <a:t>  presta mediante gestión directa los servicios públicos locales  que constituyen  su objeto social </a:t>
            </a:r>
          </a:p>
          <a:p>
            <a:pPr marL="342900" indent="-342900" algn="just">
              <a:buFont typeface="+mj-lt"/>
              <a:buAutoNum type="arabicPeriod"/>
            </a:pPr>
            <a:endParaRPr lang="es-ES" sz="1600" b="1" cap="small" dirty="0">
              <a:solidFill>
                <a:schemeClr val="bg1"/>
              </a:solidFill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ES" sz="1600" b="1" cap="small" dirty="0" smtClean="0">
              <a:solidFill>
                <a:schemeClr val="bg1"/>
              </a:solidFill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ES" sz="1600" b="1" cap="small" dirty="0" smtClean="0">
              <a:solidFill>
                <a:schemeClr val="bg1"/>
              </a:solidFill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ES" b="1" cap="small" dirty="0" smtClean="0">
                <a:solidFill>
                  <a:schemeClr val="bg1"/>
                </a:solidFill>
                <a:latin typeface="+mn-lt"/>
              </a:rPr>
              <a:t>Como objeto social : Gestión de los servicios públicos de abastecimiento, saneamiento, depuración y aquellas funciones relativas al medioambiente que le encomiende el Excmo. ayuntamiento.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0" y="476672"/>
            <a:ext cx="9144000" cy="369332"/>
          </a:xfrm>
          <a:prstGeom prst="rect">
            <a:avLst/>
          </a:prstGeom>
          <a:solidFill>
            <a:srgbClr val="90BE4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	AGUAS DE CÁDIZ. ÍNFORMACIÓN CORPORATIVA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570" y="2364925"/>
            <a:ext cx="3024336" cy="198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66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-2" y="3130570"/>
            <a:ext cx="9144001" cy="369332"/>
          </a:xfrm>
          <a:prstGeom prst="rect">
            <a:avLst/>
          </a:prstGeom>
          <a:solidFill>
            <a:srgbClr val="9AAE04">
              <a:alpha val="80000"/>
            </a:srgb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GRACIAS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66889"/>
            <a:ext cx="9144001" cy="3303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0" y="476672"/>
            <a:ext cx="9144000" cy="369332"/>
          </a:xfrm>
          <a:prstGeom prst="rect">
            <a:avLst/>
          </a:prstGeom>
          <a:solidFill>
            <a:srgbClr val="90BE4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GRACIAS POR SU ATENCI</a:t>
            </a:r>
            <a:r>
              <a:rPr lang="es-ES_tradnl" dirty="0" smtClean="0">
                <a:solidFill>
                  <a:schemeClr val="bg1"/>
                </a:solidFill>
              </a:rPr>
              <a:t>ÓN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32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7858" y="1484784"/>
            <a:ext cx="8706630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Población Abastecida :		</a:t>
            </a:r>
            <a:r>
              <a:rPr lang="es-E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118.919 habitantes (Enero 2016).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Número de abonados:</a:t>
            </a:r>
            <a:r>
              <a:rPr lang="es-E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		42.470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Extensión :			</a:t>
            </a:r>
            <a:r>
              <a:rPr lang="es-E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12,3 Km2.</a:t>
            </a:r>
            <a:endParaRPr lang="es-ES" sz="16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Red  de 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Abastecimiento :		</a:t>
            </a:r>
            <a:r>
              <a:rPr lang="es-E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188 Km de longitud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Red de Saneamiento :		</a:t>
            </a:r>
            <a:r>
              <a:rPr lang="es-E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175 Km de longitud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Estación Depuradora  (EDAR):		</a:t>
            </a:r>
            <a:r>
              <a:rPr lang="es-E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</a:t>
            </a:r>
            <a:r>
              <a:rPr lang="es-E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ompartida con el Ayuntamiento  de San Fernando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Estaciones Aguas Residuales (EBAR):	</a:t>
            </a:r>
            <a:r>
              <a:rPr lang="es-E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12 Estaciones de Bombeo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Agua Distribuida:			</a:t>
            </a:r>
            <a:r>
              <a:rPr lang="es-E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10.378.766 m3 (año 2016)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Total Trabajadores de ACASA:		</a:t>
            </a:r>
            <a:r>
              <a:rPr lang="es-E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55  personas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Importe Neto de Cifra de Negocio:	</a:t>
            </a:r>
            <a:r>
              <a:rPr lang="es-E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16.378.239,00 €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Otros Conceptos Facturados:		</a:t>
            </a:r>
            <a:r>
              <a:rPr lang="es-E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10.759.660,00 € (RSU,  C. </a:t>
            </a:r>
            <a:r>
              <a:rPr lang="es-ES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Auton</a:t>
            </a:r>
            <a:r>
              <a:rPr lang="es-E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, C. </a:t>
            </a:r>
            <a:r>
              <a:rPr lang="es-ES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Depur</a:t>
            </a:r>
            <a:r>
              <a:rPr lang="es-E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y </a:t>
            </a:r>
            <a:r>
              <a:rPr lang="es-ES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Recarg.Trans</a:t>
            </a:r>
            <a:r>
              <a:rPr lang="es-E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)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s-ES" sz="1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0" y="476672"/>
            <a:ext cx="9144000" cy="369332"/>
          </a:xfrm>
          <a:prstGeom prst="rect">
            <a:avLst/>
          </a:prstGeom>
          <a:solidFill>
            <a:srgbClr val="90BE4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	AGUAS DE CÁDIZ EN CIFRAS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08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67219" y="1786386"/>
            <a:ext cx="516887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La Junta General la forma el Pleno del  Excmo. Ayuntamiento de Cádiz.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El consejo de Administración, actualmente formado por 9 miembros:</a:t>
            </a:r>
          </a:p>
          <a:p>
            <a:pPr marL="742950" lvl="1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3 PP</a:t>
            </a:r>
          </a:p>
          <a:p>
            <a:pPr marL="742950" lvl="1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3 PSOE</a:t>
            </a:r>
          </a:p>
          <a:p>
            <a:pPr marL="742950" lvl="1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2 Por Cádiz Si Se Puede.</a:t>
            </a:r>
          </a:p>
          <a:p>
            <a:pPr marL="742950" lvl="1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1 Ganar Cádiz en Común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Comité Director formado por el Director Gerente, Directores de 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Á</a:t>
            </a: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rea y Jefaturas.</a:t>
            </a:r>
            <a:endParaRPr lang="es-ES" sz="1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0" y="476672"/>
            <a:ext cx="9144000" cy="369332"/>
          </a:xfrm>
          <a:prstGeom prst="rect">
            <a:avLst/>
          </a:prstGeom>
          <a:solidFill>
            <a:srgbClr val="90BE4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	ÓRGANOS DE ADMINISTRACIÓN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1880" y="1455530"/>
            <a:ext cx="2270224" cy="1702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5712" y="3510823"/>
            <a:ext cx="3076392" cy="1922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93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1560" y="1556792"/>
            <a:ext cx="8202574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Defendemos la gestión pública del ciclo integral del agua.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El Agua es un bien universal y vital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Gestión Democrática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Gestión Participativa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Gestión Rigurosa y Transparente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Rendición de Cuentas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Coherente  con la Sensibilidad  Social ,  Ambiental  y con la labor de Provisión  de un Derecho 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H</a:t>
            </a: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umano.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Eficaz y Eficiente.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Sostenible Económica y Socialmente.</a:t>
            </a:r>
            <a:endParaRPr lang="es-ES" sz="1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0" y="476672"/>
            <a:ext cx="9144000" cy="369332"/>
          </a:xfrm>
          <a:prstGeom prst="rect">
            <a:avLst/>
          </a:prstGeom>
          <a:solidFill>
            <a:srgbClr val="90BE4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	LA GESTIÓN PÚBLICA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56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>
            <a:hlinkHover r:id="" action="ppaction://noaction" highlightClick="1"/>
          </p:cNvPr>
          <p:cNvSpPr txBox="1"/>
          <p:nvPr/>
        </p:nvSpPr>
        <p:spPr>
          <a:xfrm>
            <a:off x="4788024" y="2125859"/>
            <a:ext cx="3548667" cy="2554545"/>
          </a:xfrm>
          <a:prstGeom prst="rect">
            <a:avLst/>
          </a:prstGeom>
          <a:solidFill>
            <a:srgbClr val="90BE46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sz="1600" b="1" cap="small" dirty="0" smtClean="0">
                <a:solidFill>
                  <a:schemeClr val="bg1"/>
                </a:solidFill>
                <a:latin typeface="+mn-lt"/>
              </a:rPr>
              <a:t>RETOS TÉCNICOS</a:t>
            </a:r>
          </a:p>
          <a:p>
            <a:pPr marL="342900" indent="-342900">
              <a:buFont typeface="+mj-lt"/>
              <a:buAutoNum type="arabicPeriod"/>
            </a:pPr>
            <a:endParaRPr lang="es-ES" sz="1600" b="1" cap="small" dirty="0" smtClean="0">
              <a:solidFill>
                <a:schemeClr val="bg1"/>
              </a:solidFill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endParaRPr lang="es-ES" sz="1600" b="1" cap="small" dirty="0" smtClean="0">
              <a:solidFill>
                <a:schemeClr val="bg1"/>
              </a:solidFill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sz="1600" b="1" cap="small" dirty="0" smtClean="0">
                <a:solidFill>
                  <a:schemeClr val="bg1"/>
                </a:solidFill>
                <a:latin typeface="+mn-lt"/>
              </a:rPr>
              <a:t>RETOS SOCIALES</a:t>
            </a:r>
          </a:p>
          <a:p>
            <a:pPr marL="342900" indent="-342900">
              <a:buFont typeface="+mj-lt"/>
              <a:buAutoNum type="arabicPeriod"/>
            </a:pPr>
            <a:endParaRPr lang="es-ES" sz="1600" b="1" cap="small" dirty="0" smtClean="0">
              <a:solidFill>
                <a:schemeClr val="bg1"/>
              </a:solidFill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endParaRPr lang="es-ES" sz="1600" b="1" cap="small" dirty="0" smtClean="0">
              <a:solidFill>
                <a:schemeClr val="bg1"/>
              </a:solidFill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sz="1600" b="1" cap="small" dirty="0" smtClean="0">
                <a:solidFill>
                  <a:schemeClr val="bg1"/>
                </a:solidFill>
                <a:latin typeface="+mn-lt"/>
              </a:rPr>
              <a:t>RETOS MEDIOAMBIENTALES	</a:t>
            </a:r>
          </a:p>
          <a:p>
            <a:pPr marL="342900" indent="-342900">
              <a:buFont typeface="+mj-lt"/>
              <a:buAutoNum type="arabicPeriod"/>
            </a:pPr>
            <a:endParaRPr lang="es-ES" sz="1600" b="1" cap="small" dirty="0" smtClean="0">
              <a:solidFill>
                <a:schemeClr val="bg1"/>
              </a:solidFill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endParaRPr lang="es-ES" sz="1600" b="1" cap="small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sz="1600" b="1" cap="small" dirty="0" smtClean="0">
                <a:solidFill>
                  <a:schemeClr val="bg1"/>
                </a:solidFill>
                <a:latin typeface="+mn-lt"/>
              </a:rPr>
              <a:t>RETOS ECONÓMICOS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0" y="476672"/>
            <a:ext cx="9144000" cy="369332"/>
          </a:xfrm>
          <a:prstGeom prst="rect">
            <a:avLst/>
          </a:prstGeom>
          <a:solidFill>
            <a:srgbClr val="90BE4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	RETOS A  ACOMETER EN ESTA DECADA 2017-2017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00" y="2132856"/>
            <a:ext cx="3831820" cy="255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75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45304" y="1700808"/>
            <a:ext cx="75608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_tradn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Tecnologías más sostenibles, menos contaminantes y más adecuadas a los usos del </a:t>
            </a:r>
            <a:r>
              <a:rPr lang="es-ES_tradnl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agua.</a:t>
            </a:r>
          </a:p>
          <a:p>
            <a:pPr marL="285750" lvl="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marL="285750" lvl="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_tradn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Implementación de indicadores de gestión y estándares de calidad, eficacia y eficiencia en la prestación del </a:t>
            </a:r>
            <a:r>
              <a:rPr lang="es-ES_tradnl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servicio.</a:t>
            </a:r>
          </a:p>
          <a:p>
            <a:pPr marL="285750" lvl="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marL="285750" lvl="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_tradnl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Fomento de la innovación en la empresa. Nuevas </a:t>
            </a:r>
            <a:r>
              <a:rPr lang="es-ES_tradn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herramientas informáticas de modelación de redes, sistemas de información </a:t>
            </a:r>
            <a:r>
              <a:rPr lang="es-ES_tradnl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geográfica, </a:t>
            </a:r>
            <a:r>
              <a:rPr lang="es-ES_tradn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sistemas de </a:t>
            </a:r>
            <a:r>
              <a:rPr lang="es-ES_tradnl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telemedida</a:t>
            </a:r>
            <a:r>
              <a:rPr lang="es-ES_tradn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y </a:t>
            </a:r>
            <a:r>
              <a:rPr lang="es-ES_tradnl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telecontrol</a:t>
            </a:r>
            <a:r>
              <a:rPr lang="es-ES_tradn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.</a:t>
            </a:r>
            <a:endParaRPr lang="es-ES" sz="2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0" y="476672"/>
            <a:ext cx="9144000" cy="369332"/>
          </a:xfrm>
          <a:prstGeom prst="rect">
            <a:avLst/>
          </a:prstGeom>
          <a:solidFill>
            <a:srgbClr val="90BE4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	RETOS TÉCNICOS 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10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75656" y="980728"/>
            <a:ext cx="5832648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_tradn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El agua es un bien universal y </a:t>
            </a:r>
            <a:r>
              <a:rPr lang="es-ES_tradnl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vital. Un derecho humano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_tradn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Regulación de los cortes de </a:t>
            </a:r>
            <a:r>
              <a:rPr lang="es-ES_tradnl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aguas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_tradn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Implantación del S</a:t>
            </a:r>
            <a:r>
              <a:rPr lang="es-ES_tradnl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uministro </a:t>
            </a:r>
            <a:r>
              <a:rPr lang="es-ES_tradn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Mínimo </a:t>
            </a:r>
            <a:r>
              <a:rPr lang="es-ES_tradnl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Vital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_tradn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Creación del Observatorio del </a:t>
            </a:r>
            <a:r>
              <a:rPr lang="es-ES_tradnl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Agua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_tradn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Rendición de </a:t>
            </a:r>
            <a:r>
              <a:rPr lang="es-ES_tradnl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Cuentas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_tradn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Garantizar la publicación de los resultados</a:t>
            </a:r>
            <a:endParaRPr lang="es-ES" sz="2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s-ES" sz="1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0" y="476672"/>
            <a:ext cx="9144000" cy="369332"/>
          </a:xfrm>
          <a:prstGeom prst="rect">
            <a:avLst/>
          </a:prstGeom>
          <a:solidFill>
            <a:srgbClr val="90BE4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	RETOS SOCIALES 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93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4985</TotalTime>
  <Words>1426</Words>
  <Application>Microsoft Office PowerPoint</Application>
  <PresentationFormat>Carta (216 x 279 mm)</PresentationFormat>
  <Paragraphs>298</Paragraphs>
  <Slides>30</Slides>
  <Notes>29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30</vt:i4>
      </vt:variant>
    </vt:vector>
  </HeadingPairs>
  <TitlesOfParts>
    <vt:vector size="35" baseType="lpstr">
      <vt:lpstr>Arial</vt:lpstr>
      <vt:lpstr>Calibri</vt:lpstr>
      <vt:lpstr>Wingdings</vt:lpstr>
      <vt:lpstr>Thème Office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DEL ESTUDIO</dc:title>
  <dc:creator>AQUAGEO;Alfredo Carbonell</dc:creator>
  <cp:lastModifiedBy>olv</cp:lastModifiedBy>
  <cp:revision>412</cp:revision>
  <cp:lastPrinted>2017-03-08T10:14:48Z</cp:lastPrinted>
  <dcterms:created xsi:type="dcterms:W3CDTF">2008-04-20T22:20:53Z</dcterms:created>
  <dcterms:modified xsi:type="dcterms:W3CDTF">2017-03-08T11:42:12Z</dcterms:modified>
</cp:coreProperties>
</file>